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p:regular r:id="rId44"/>
      <p:bold r:id="rId45"/>
      <p:italic r:id="rId46"/>
      <p:boldItalic r:id="rId47"/>
    </p:embeddedFont>
    <p:embeddedFont>
      <p:font typeface="Montserrat"/>
      <p:regular r:id="rId48"/>
      <p:bold r:id="rId49"/>
      <p:italic r:id="rId50"/>
      <p:boldItalic r:id="rId51"/>
    </p:embeddedFont>
    <p:embeddedFont>
      <p:font typeface="Lato"/>
      <p:regular r:id="rId52"/>
      <p:bold r:id="rId53"/>
      <p:italic r:id="rId54"/>
      <p:boldItalic r:id="rId55"/>
    </p:embeddedFont>
    <p:embeddedFont>
      <p:font typeface="Spectral"/>
      <p:regular r:id="rId56"/>
      <p:bold r:id="rId57"/>
      <p:italic r:id="rId58"/>
      <p:boldItalic r:id="rId59"/>
    </p:embeddedFont>
    <p:embeddedFont>
      <p:font typeface="Comfortaa Medium"/>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lue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F22E93-114B-4197-BAEF-613F49297F0D}">
  <a:tblStyle styleId="{66F22E93-114B-4197-BAEF-613F49297F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regular.fntdata"/><Relationship Id="rId43" Type="http://schemas.openxmlformats.org/officeDocument/2006/relationships/slide" Target="slides/slide36.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font" Target="fonts/ComfortaaMedium-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ComfortaaMedium-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4.xml"/><Relationship Id="rId55" Type="http://schemas.openxmlformats.org/officeDocument/2006/relationships/font" Target="fonts/Lato-boldItalic.fntdata"/><Relationship Id="rId10" Type="http://schemas.openxmlformats.org/officeDocument/2006/relationships/slide" Target="slides/slide3.xml"/><Relationship Id="rId54" Type="http://schemas.openxmlformats.org/officeDocument/2006/relationships/font" Target="fonts/Lato-italic.fntdata"/><Relationship Id="rId13" Type="http://schemas.openxmlformats.org/officeDocument/2006/relationships/slide" Target="slides/slide6.xml"/><Relationship Id="rId57" Type="http://schemas.openxmlformats.org/officeDocument/2006/relationships/font" Target="fonts/Spectral-bold.fntdata"/><Relationship Id="rId12" Type="http://schemas.openxmlformats.org/officeDocument/2006/relationships/slide" Target="slides/slide5.xml"/><Relationship Id="rId56" Type="http://schemas.openxmlformats.org/officeDocument/2006/relationships/font" Target="fonts/Spectral-regular.fntdata"/><Relationship Id="rId15" Type="http://schemas.openxmlformats.org/officeDocument/2006/relationships/slide" Target="slides/slide8.xml"/><Relationship Id="rId59" Type="http://schemas.openxmlformats.org/officeDocument/2006/relationships/font" Target="fonts/Spectral-boldItalic.fntdata"/><Relationship Id="rId14" Type="http://schemas.openxmlformats.org/officeDocument/2006/relationships/slide" Target="slides/slide7.xml"/><Relationship Id="rId58" Type="http://schemas.openxmlformats.org/officeDocument/2006/relationships/font" Target="fonts/Spectral-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25T21:20:14.718">
    <p:pos x="6000" y="0"/>
    <p:text>要是时间不够或者slide太多我们可以跳过这一页
report再写</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f1f93a902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f1f93a902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f5a02f05e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f5a02f05e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cfe945a0d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cfe945a0d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move into finetuning process. We finetune a image conditioned diffusion model, where our input is a image, and a text prompt, that serves as a condition in the denoising process, and the output is the image transferred based on the input image and our text instruction. We use one of our generated dataset. And while finetuning, we freeze the VAE image encoder and decoder as they only responsible for encoder/decode image into/from the latent space. Similarly, we freeze the text encoder/tokenizer. We only finetune the U-net which is responsible for generate/edit the image.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19160d7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d19160d7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move into finetuning process. We finetune a image conditioned diffusion model, where our input is a image, and a text prompt, that serves as a condition in the denoising process, and the output is the image transferred based on the input image and our text instruction. We use one of our generated dataset. And while finetuning, we freeze the VAE image encoder and decoder as they only responsible for encoder/decode image into/from the latent space. Similarly, we freeze the text encoder/tokenizer. We only finetune the U-net which is responsible for generate/edit the image.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f6b69d5b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f6b69d5b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6f6b69d5b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6f6b69d5b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finetuned models in 4 different configurations </a:t>
            </a:r>
            <a:r>
              <a:rPr lang="en"/>
              <a:t>that</a:t>
            </a:r>
            <a:r>
              <a:rPr lang="en"/>
              <a:t> differs in what </a:t>
            </a:r>
            <a:r>
              <a:rPr lang="en"/>
              <a:t>model</a:t>
            </a:r>
            <a:r>
              <a:rPr lang="en"/>
              <a:t> is used to generate our dataset, how many examples we </a:t>
            </a:r>
            <a:r>
              <a:rPr lang="en"/>
              <a:t>generated</a:t>
            </a:r>
            <a:r>
              <a:rPr lang="en"/>
              <a:t>, and also what pretrained sd weight is used. We start with a dataset generated by cycleGAN where we generated 2800 instance of it that uses SD1.5 weight. Later, we moved onto using IP2P, which is a SD finetuned for image editing task, as we believe it gives better result since it learned pixel-wise editing task and also serve as a baseline for comparing our models, so that’s how we get our second finetued model. We then also finetuned two more models using 8000 CycleGAN generated image and 4946 AdaIN generated image, both using IP2P pretrained </a:t>
            </a:r>
            <a:r>
              <a:rPr lang="en"/>
              <a:t>weights</a:t>
            </a:r>
            <a:r>
              <a:rPr lang="en"/>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f5a02f05e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6f5a02f05e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now move onto </a:t>
            </a:r>
            <a:r>
              <a:rPr lang="en"/>
              <a:t>our evaluation methods. We first evaluate the CLIP similarity of our </a:t>
            </a:r>
            <a:r>
              <a:rPr lang="en"/>
              <a:t>model, which is calculated by encoding the transferred image from our model, and also the testing set image from CycleGAN model into the CLIP latent space, and we compare the cosine similarity between the latent representation of our output image and the true transferred image. This measures how close our model’s output is to the image transferred of the style.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f6b69d5b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f6b69d5b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measure the CLIP directional similarity, which is calculated by encode the source image, and our model’s output image, into the CLIP latent space, and also the caption of the source and output image into the latent space. Where we compare the cosine similarity between the difference of the original image and transferred image, and the difference of original caption and caption of the transferred image. This is to measure the consistency of how much our image changed compared to the caption.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f6b69d5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f6b69d5b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also want to see how real is our generated image. Usually this is done by calculating the Frechet Inception Distance. But we do not have enough generated images and target images to calculate it, instead, we look at the Kernel Inception Distance, or KID. This measures how close a subset of our image is to the </a:t>
            </a:r>
            <a:r>
              <a:rPr lang="en"/>
              <a:t>subset</a:t>
            </a:r>
            <a:r>
              <a:rPr lang="en"/>
              <a:t> of the actual real images </a:t>
            </a:r>
            <a:r>
              <a:rPr lang="en"/>
              <a:t>from</a:t>
            </a:r>
            <a:r>
              <a:rPr lang="en"/>
              <a:t> the artists is by taking the square of the maximum mean discrepancy of the image features.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f5a02f05e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f5a02f05e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f6b69d5b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6f6b69d5b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ato"/>
                <a:ea typeface="Lato"/>
                <a:cs typeface="Lato"/>
                <a:sym typeface="Lato"/>
              </a:rPr>
              <a:t>From the table, we can tell GAN8000 is performing the best across all evaluation criteria. </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lnSpc>
                <a:spcPct val="175000"/>
              </a:lnSpc>
              <a:spcBef>
                <a:spcPts val="0"/>
              </a:spcBef>
              <a:spcAft>
                <a:spcPts val="0"/>
              </a:spcAft>
              <a:buClr>
                <a:schemeClr val="dk1"/>
              </a:buClr>
              <a:buSzPts val="1100"/>
              <a:buFont typeface="Arial"/>
              <a:buNone/>
            </a:pPr>
            <a:r>
              <a:rPr lang="en" sz="1400">
                <a:latin typeface="Lato"/>
                <a:ea typeface="Lato"/>
                <a:cs typeface="Lato"/>
                <a:sym typeface="Lato"/>
              </a:rPr>
              <a:t>Higher average CLIP similarity means a closer match in content and style to the reference. Higher CLIP directional similarity means a more consistent directional change from source to generated content.</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rPr lang="en" sz="1400">
                <a:latin typeface="Lato"/>
                <a:ea typeface="Lato"/>
                <a:cs typeface="Lato"/>
                <a:sym typeface="Lato"/>
              </a:rPr>
              <a:t>KID: How we do the KIDS is we compare our generated images with the artists’ work, and the lower the </a:t>
            </a:r>
            <a:r>
              <a:rPr lang="en" sz="1400">
                <a:latin typeface="Lato"/>
                <a:ea typeface="Lato"/>
                <a:cs typeface="Lato"/>
                <a:sym typeface="Lato"/>
              </a:rPr>
              <a:t>score</a:t>
            </a:r>
            <a:r>
              <a:rPr lang="en" sz="1400">
                <a:latin typeface="Lato"/>
                <a:ea typeface="Lato"/>
                <a:cs typeface="Lato"/>
                <a:sym typeface="Lato"/>
              </a:rPr>
              <a:t> is the higher fidelity the images contain. ( in the other words, more like </a:t>
            </a:r>
            <a:r>
              <a:rPr lang="en" sz="1400">
                <a:latin typeface="Lato"/>
                <a:ea typeface="Lato"/>
                <a:cs typeface="Lato"/>
                <a:sym typeface="Lato"/>
              </a:rPr>
              <a:t>artists’ real work)</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f3c1cfa62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f3c1cfa62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f6b69d5b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6f6b69d5b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two result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InstructPix2Pix (InP2P) has the largest similarity variance among all, suggesting that this model is very unstable in transferring styles. </a:t>
            </a:r>
            <a:r>
              <a:rPr lang="en" sz="1200">
                <a:solidFill>
                  <a:srgbClr val="0D0D0D"/>
                </a:solidFill>
                <a:highlight>
                  <a:srgbClr val="FFFFFF"/>
                </a:highlight>
                <a:latin typeface="Roboto"/>
                <a:ea typeface="Roboto"/>
                <a:cs typeface="Roboto"/>
                <a:sym typeface="Roboto"/>
              </a:rPr>
              <a:t>In other words, it is inconsistent  in transferring styles or maintaining similarity across tasks.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GAN8000 is demonstrating not a notly only an overall best performance in transferring styles, but also more stable performance compared to other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CLIP Directional Similarity: </a:t>
            </a:r>
            <a:endParaRPr>
              <a:solidFill>
                <a:schemeClr val="dk1"/>
              </a:solidFill>
            </a:endParaRPr>
          </a:p>
          <a:p>
            <a:pPr indent="0" lvl="0" marL="0" rtl="0" algn="l">
              <a:spcBef>
                <a:spcPts val="0"/>
              </a:spcBef>
              <a:spcAft>
                <a:spcPts val="0"/>
              </a:spcAft>
              <a:buNone/>
            </a:pPr>
            <a:r>
              <a:rPr lang="en">
                <a:solidFill>
                  <a:schemeClr val="dk1"/>
                </a:solidFill>
              </a:rPr>
              <a:t>All models demonstrate a comparable level of performance on average, which indicates a similar ability to retain information from the source image in the generated ones.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as can be observed, InstructPix2Pix still exhibits the largest variance, suggesting that the amount of change in features is the most variable among the models.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This indicates that InstructPix2Pix can produce results that diverge significantly from the source, leading to greater unpredictability in its output. This characteristic might make it less reliable for applications requiring consistency.</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6f6b69d5b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6f6b69d5b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6f6b69d5b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6f6b69d5b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example, we can observe the differences between different models. For </a:t>
            </a:r>
            <a:r>
              <a:rPr lang="en"/>
              <a:t>instruct</a:t>
            </a:r>
            <a:r>
              <a:rPr lang="en"/>
              <a:t> pix2xpix, as mentioned previous. It is showing the largest variance. In both CLIP </a:t>
            </a:r>
            <a:r>
              <a:rPr lang="en"/>
              <a:t>similarities</a:t>
            </a:r>
            <a:r>
              <a:rPr lang="en"/>
              <a:t> and directional </a:t>
            </a:r>
            <a:r>
              <a:rPr lang="en"/>
              <a:t>similarities. Here, when instruct to transfer into Van Gogh style, Justin bieber is transformed into Vangoh, which significantly deviates from the original 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GAN8000, obviously.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d19160d72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d19160d72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example, we can observe the differences between different models. For instruct pix2xpix, as mentioned previous. It is showing the largest variance. In both CLIP similarities and directional similarities. Here, when instruct to transfer into Van Gogh style, Justin bieber is transformed into Vangoh, which significantly deviates from the original 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GAN8000, obviously.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f6b69d5b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6f6b69d5b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another example, </a:t>
            </a:r>
            <a:r>
              <a:rPr lang="en">
                <a:solidFill>
                  <a:schemeClr val="dk1"/>
                </a:solidFill>
              </a:rPr>
              <a:t>. For instruct pix2xpix, compared to the previous example , did not change much from the original content.indicating its large variance in CLIP directional simialritie.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d19160d72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d19160d72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another example, </a:t>
            </a:r>
            <a:r>
              <a:rPr lang="en">
                <a:solidFill>
                  <a:schemeClr val="dk1"/>
                </a:solidFill>
              </a:rPr>
              <a:t>. For instruct pix2xpix, compared to the previous example , did not change much from the original content.indicating its large variance in CLIP directional simialritie.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f6b69d5b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f6b69d5b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d19160d72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d19160d72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f5b8b70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6f5b8b70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6f5a02f05e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6f5a02f05e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f1f93a902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f1f93a902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fde77c8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cfde77c8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6f5a02f05e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6f5a02f05e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cfdc55374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cfdc55374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cfdc55374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cfdc55374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cfdc55374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cfdc55374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cf66edb8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cf66edb8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cf66edb8d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cf66edb8d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f2f0e47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f2f0e47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fdc5537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cfdc5537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f2ff74d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6f2ff74d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f5a02f0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f5a02f0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f5a02f0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f5a02f0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with our </a:t>
            </a:r>
            <a:r>
              <a:rPr lang="en"/>
              <a:t>dataset</a:t>
            </a:r>
            <a:r>
              <a:rPr lang="en"/>
              <a:t> creation process. First, in order to finetune a text guided image-conditioned diffusion model, we need to have the text instruction that describes how we want to change our input image, </a:t>
            </a:r>
            <a:r>
              <a:rPr lang="en"/>
              <a:t>specifically</a:t>
            </a:r>
            <a:r>
              <a:rPr lang="en"/>
              <a:t>, the text description that describes transferring certain style of the input image. We use the state of the art GPT4 model to generate the instructions for us where we utilized the in-context learning ability, by providing it a few examples of our desired instructions, and the model would learned to output similar instructions </a:t>
            </a:r>
            <a:r>
              <a:rPr lang="en"/>
              <a:t>from</a:t>
            </a:r>
            <a:r>
              <a:rPr lang="en"/>
              <a:t> our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also need to have paired training examples consist of original images and stylized images. In this case, we utilized already </a:t>
            </a:r>
            <a:r>
              <a:rPr lang="en"/>
              <a:t>existing</a:t>
            </a:r>
            <a:r>
              <a:rPr lang="en"/>
              <a:t> style transfer models CycleGAN and Adaptive Instance Normalization, which is able to convert our input images into certain </a:t>
            </a:r>
            <a:r>
              <a:rPr lang="en"/>
              <a:t>desired</a:t>
            </a:r>
            <a:r>
              <a:rPr lang="en"/>
              <a:t> styles, for example, monet style in the example, which then will serve as training examples for our dataset.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f5b8b7020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f5b8b7020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combining the text, and generated image, we created our dataset. Here is a single paired example from one of our </a:t>
            </a:r>
            <a:r>
              <a:rPr lang="en"/>
              <a:t>dataset generated by cycle GAN and GPT4.</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30" name="Shape 130"/>
        <p:cNvGrpSpPr/>
        <p:nvPr/>
      </p:nvGrpSpPr>
      <p:grpSpPr>
        <a:xfrm>
          <a:off x="0" y="0"/>
          <a:ext cx="0" cy="0"/>
          <a:chOff x="0" y="0"/>
          <a:chExt cx="0" cy="0"/>
        </a:xfrm>
      </p:grpSpPr>
      <p:sp>
        <p:nvSpPr>
          <p:cNvPr id="131" name="Google Shape;131;p13"/>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2" name="Google Shape;132;p13"/>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34" name="Google Shape;134;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3"/>
          <p:cNvGrpSpPr/>
          <p:nvPr/>
        </p:nvGrpSpPr>
        <p:grpSpPr>
          <a:xfrm>
            <a:off x="0" y="381001"/>
            <a:ext cx="1037850" cy="1016287"/>
            <a:chOff x="0" y="381001"/>
            <a:chExt cx="1037850" cy="1016287"/>
          </a:xfrm>
        </p:grpSpPr>
        <p:sp>
          <p:nvSpPr>
            <p:cNvPr id="139" name="Google Shape;139;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3"/>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42" name="Google Shape;14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comments" Target="../comments/commen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8.png"/><Relationship Id="rId8"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8.png"/><Relationship Id="rId8"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arxiv.org/abs/1703.0686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4"/>
          <p:cNvSpPr txBox="1"/>
          <p:nvPr>
            <p:ph type="ctrTitle"/>
          </p:nvPr>
        </p:nvSpPr>
        <p:spPr>
          <a:xfrm>
            <a:off x="2885400" y="1706550"/>
            <a:ext cx="6258600" cy="111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400"/>
              <a:t>Image Style Transfer</a:t>
            </a:r>
            <a:endParaRPr b="1" sz="4400"/>
          </a:p>
        </p:txBody>
      </p:sp>
      <p:sp>
        <p:nvSpPr>
          <p:cNvPr id="148" name="Google Shape;148;p14"/>
          <p:cNvSpPr txBox="1"/>
          <p:nvPr>
            <p:ph idx="1" type="subTitle"/>
          </p:nvPr>
        </p:nvSpPr>
        <p:spPr>
          <a:xfrm>
            <a:off x="3950975" y="3083650"/>
            <a:ext cx="5020200" cy="6471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 sz="1700"/>
              <a:t>Speaker: </a:t>
            </a:r>
            <a:r>
              <a:rPr lang="en" sz="1700"/>
              <a:t>Callin Dai, Yuran Jing, Haoxi Li, Tianyi Xu</a:t>
            </a:r>
            <a:endParaRPr sz="1700"/>
          </a:p>
          <a:p>
            <a:pPr indent="0" lvl="0" marL="0" rtl="0" algn="l">
              <a:lnSpc>
                <a:spcPct val="115000"/>
              </a:lnSpc>
              <a:spcBef>
                <a:spcPts val="0"/>
              </a:spcBef>
              <a:spcAft>
                <a:spcPts val="1600"/>
              </a:spcAft>
              <a:buNone/>
            </a:pPr>
            <a:r>
              <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65" name="Shape 265"/>
        <p:cNvGrpSpPr/>
        <p:nvPr/>
      </p:nvGrpSpPr>
      <p:grpSpPr>
        <a:xfrm>
          <a:off x="0" y="0"/>
          <a:ext cx="0" cy="0"/>
          <a:chOff x="0" y="0"/>
          <a:chExt cx="0" cy="0"/>
        </a:xfrm>
      </p:grpSpPr>
      <p:sp>
        <p:nvSpPr>
          <p:cNvPr id="266" name="Google Shape;266;p23"/>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2.3 Model </a:t>
            </a:r>
            <a:r>
              <a:rPr b="1" lang="en" sz="2500">
                <a:solidFill>
                  <a:schemeClr val="dk1"/>
                </a:solidFill>
                <a:latin typeface="Times New Roman"/>
                <a:ea typeface="Times New Roman"/>
                <a:cs typeface="Times New Roman"/>
                <a:sym typeface="Times New Roman"/>
              </a:rPr>
              <a:t>Fine Tuning</a:t>
            </a:r>
            <a:endParaRPr b="1" sz="2500">
              <a:solidFill>
                <a:schemeClr val="dk1"/>
              </a:solidFill>
            </a:endParaRPr>
          </a:p>
        </p:txBody>
      </p:sp>
      <p:sp>
        <p:nvSpPr>
          <p:cNvPr id="267" name="Google Shape;267;p23"/>
          <p:cNvSpPr txBox="1"/>
          <p:nvPr/>
        </p:nvSpPr>
        <p:spPr>
          <a:xfrm>
            <a:off x="6729350" y="3513125"/>
            <a:ext cx="243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68" name="Google Shape;268;p23"/>
          <p:cNvSpPr txBox="1"/>
          <p:nvPr/>
        </p:nvSpPr>
        <p:spPr>
          <a:xfrm>
            <a:off x="4865075" y="3370375"/>
            <a:ext cx="430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69" name="Google Shape;269;p23"/>
          <p:cNvSpPr/>
          <p:nvPr/>
        </p:nvSpPr>
        <p:spPr>
          <a:xfrm>
            <a:off x="234450" y="2141400"/>
            <a:ext cx="2066100" cy="860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Lato"/>
                <a:ea typeface="Lato"/>
                <a:cs typeface="Lato"/>
                <a:sym typeface="Lato"/>
              </a:rPr>
              <a:t>Dataset</a:t>
            </a:r>
            <a:endParaRPr b="1" sz="2300">
              <a:latin typeface="Lato"/>
              <a:ea typeface="Lato"/>
              <a:cs typeface="Lato"/>
              <a:sym typeface="Lato"/>
            </a:endParaRPr>
          </a:p>
        </p:txBody>
      </p:sp>
      <p:sp>
        <p:nvSpPr>
          <p:cNvPr id="270" name="Google Shape;270;p23"/>
          <p:cNvSpPr/>
          <p:nvPr/>
        </p:nvSpPr>
        <p:spPr>
          <a:xfrm>
            <a:off x="3415563" y="1890450"/>
            <a:ext cx="2205900" cy="13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Lato"/>
                <a:ea typeface="Lato"/>
                <a:cs typeface="Lato"/>
                <a:sym typeface="Lato"/>
              </a:rPr>
              <a:t>Stable Diffusion Model</a:t>
            </a:r>
            <a:endParaRPr b="1" sz="2000">
              <a:latin typeface="Lato"/>
              <a:ea typeface="Lato"/>
              <a:cs typeface="Lato"/>
              <a:sym typeface="Lato"/>
            </a:endParaRPr>
          </a:p>
        </p:txBody>
      </p:sp>
      <p:sp>
        <p:nvSpPr>
          <p:cNvPr id="271" name="Google Shape;271;p23"/>
          <p:cNvSpPr/>
          <p:nvPr/>
        </p:nvSpPr>
        <p:spPr>
          <a:xfrm>
            <a:off x="2359150" y="2435250"/>
            <a:ext cx="9945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 name="Google Shape;272;p23"/>
          <p:cNvSpPr/>
          <p:nvPr/>
        </p:nvSpPr>
        <p:spPr>
          <a:xfrm rot="-5400000">
            <a:off x="3867900" y="3776025"/>
            <a:ext cx="11352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 name="Google Shape;273;p23"/>
          <p:cNvSpPr/>
          <p:nvPr/>
        </p:nvSpPr>
        <p:spPr>
          <a:xfrm>
            <a:off x="3217050" y="4572000"/>
            <a:ext cx="2436900" cy="4434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Finetune</a:t>
            </a:r>
            <a:endParaRPr b="1" sz="1800">
              <a:latin typeface="Lato"/>
              <a:ea typeface="Lato"/>
              <a:cs typeface="Lato"/>
              <a:sym typeface="Lato"/>
            </a:endParaRPr>
          </a:p>
        </p:txBody>
      </p:sp>
      <p:sp>
        <p:nvSpPr>
          <p:cNvPr id="274" name="Google Shape;274;p23"/>
          <p:cNvSpPr/>
          <p:nvPr/>
        </p:nvSpPr>
        <p:spPr>
          <a:xfrm>
            <a:off x="5683400" y="2435250"/>
            <a:ext cx="11352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 name="Google Shape;275;p23"/>
          <p:cNvSpPr/>
          <p:nvPr/>
        </p:nvSpPr>
        <p:spPr>
          <a:xfrm>
            <a:off x="6914750" y="1890450"/>
            <a:ext cx="2066100" cy="13626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Lato"/>
                <a:ea typeface="Lato"/>
                <a:cs typeface="Lato"/>
                <a:sym typeface="Lato"/>
              </a:rPr>
              <a:t>Finetuned</a:t>
            </a:r>
            <a:r>
              <a:rPr b="1" lang="en" sz="2000">
                <a:latin typeface="Lato"/>
                <a:ea typeface="Lato"/>
                <a:cs typeface="Lato"/>
                <a:sym typeface="Lato"/>
              </a:rPr>
              <a:t> Model</a:t>
            </a:r>
            <a:endParaRPr b="1" sz="2000">
              <a:latin typeface="Lato"/>
              <a:ea typeface="Lato"/>
              <a:cs typeface="Lato"/>
              <a:sym typeface="Lato"/>
            </a:endParaRPr>
          </a:p>
        </p:txBody>
      </p:sp>
      <p:sp>
        <p:nvSpPr>
          <p:cNvPr id="276" name="Google Shape;276;p23"/>
          <p:cNvSpPr txBox="1"/>
          <p:nvPr/>
        </p:nvSpPr>
        <p:spPr>
          <a:xfrm>
            <a:off x="8425950" y="4220300"/>
            <a:ext cx="91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24"/>
          <p:cNvSpPr txBox="1"/>
          <p:nvPr>
            <p:ph type="title"/>
          </p:nvPr>
        </p:nvSpPr>
        <p:spPr>
          <a:xfrm>
            <a:off x="1409825" y="277475"/>
            <a:ext cx="7038900" cy="658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2.3 Model Fine Tuning</a:t>
            </a:r>
            <a:endParaRPr b="1" sz="2500">
              <a:solidFill>
                <a:schemeClr val="dk1"/>
              </a:solidFill>
            </a:endParaRPr>
          </a:p>
        </p:txBody>
      </p:sp>
      <p:sp>
        <p:nvSpPr>
          <p:cNvPr id="282" name="Google Shape;282;p24"/>
          <p:cNvSpPr txBox="1"/>
          <p:nvPr/>
        </p:nvSpPr>
        <p:spPr>
          <a:xfrm>
            <a:off x="6729350" y="3513125"/>
            <a:ext cx="243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83" name="Google Shape;283;p24"/>
          <p:cNvSpPr/>
          <p:nvPr/>
        </p:nvSpPr>
        <p:spPr>
          <a:xfrm>
            <a:off x="234450" y="2141400"/>
            <a:ext cx="1509000" cy="860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Lato"/>
                <a:ea typeface="Lato"/>
                <a:cs typeface="Lato"/>
                <a:sym typeface="Lato"/>
              </a:rPr>
              <a:t>Dataset</a:t>
            </a:r>
            <a:endParaRPr b="1" sz="2300">
              <a:latin typeface="Lato"/>
              <a:ea typeface="Lato"/>
              <a:cs typeface="Lato"/>
              <a:sym typeface="Lato"/>
            </a:endParaRPr>
          </a:p>
        </p:txBody>
      </p:sp>
      <p:sp>
        <p:nvSpPr>
          <p:cNvPr id="284" name="Google Shape;284;p24"/>
          <p:cNvSpPr/>
          <p:nvPr/>
        </p:nvSpPr>
        <p:spPr>
          <a:xfrm>
            <a:off x="1743450" y="2435250"/>
            <a:ext cx="7557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 name="Google Shape;285;p24"/>
          <p:cNvSpPr/>
          <p:nvPr/>
        </p:nvSpPr>
        <p:spPr>
          <a:xfrm rot="-5400000">
            <a:off x="3860250" y="3546900"/>
            <a:ext cx="11505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 name="Google Shape;286;p24"/>
          <p:cNvSpPr/>
          <p:nvPr/>
        </p:nvSpPr>
        <p:spPr>
          <a:xfrm>
            <a:off x="3264325" y="4258650"/>
            <a:ext cx="2436900" cy="4434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Finetune</a:t>
            </a:r>
            <a:endParaRPr b="1" sz="1800">
              <a:latin typeface="Lato"/>
              <a:ea typeface="Lato"/>
              <a:cs typeface="Lato"/>
              <a:sym typeface="Lato"/>
            </a:endParaRPr>
          </a:p>
        </p:txBody>
      </p:sp>
      <p:sp>
        <p:nvSpPr>
          <p:cNvPr id="287" name="Google Shape;287;p24"/>
          <p:cNvSpPr/>
          <p:nvPr/>
        </p:nvSpPr>
        <p:spPr>
          <a:xfrm>
            <a:off x="6390172" y="2270475"/>
            <a:ext cx="8241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 name="Google Shape;288;p24"/>
          <p:cNvSpPr/>
          <p:nvPr/>
        </p:nvSpPr>
        <p:spPr>
          <a:xfrm>
            <a:off x="7225875" y="1852725"/>
            <a:ext cx="1755000" cy="11085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Lato"/>
                <a:ea typeface="Lato"/>
                <a:cs typeface="Lato"/>
                <a:sym typeface="Lato"/>
              </a:rPr>
              <a:t>Finetuned</a:t>
            </a:r>
            <a:r>
              <a:rPr b="1" lang="en" sz="2000">
                <a:latin typeface="Lato"/>
                <a:ea typeface="Lato"/>
                <a:cs typeface="Lato"/>
                <a:sym typeface="Lato"/>
              </a:rPr>
              <a:t> Model</a:t>
            </a:r>
            <a:endParaRPr b="1" sz="2000">
              <a:latin typeface="Lato"/>
              <a:ea typeface="Lato"/>
              <a:cs typeface="Lato"/>
              <a:sym typeface="Lato"/>
            </a:endParaRPr>
          </a:p>
        </p:txBody>
      </p:sp>
      <p:sp>
        <p:nvSpPr>
          <p:cNvPr id="289" name="Google Shape;289;p24"/>
          <p:cNvSpPr txBox="1"/>
          <p:nvPr/>
        </p:nvSpPr>
        <p:spPr>
          <a:xfrm>
            <a:off x="8425950" y="4220300"/>
            <a:ext cx="91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90" name="Google Shape;290;p24"/>
          <p:cNvSpPr/>
          <p:nvPr/>
        </p:nvSpPr>
        <p:spPr>
          <a:xfrm>
            <a:off x="3507037" y="1750727"/>
            <a:ext cx="1931400" cy="13626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24"/>
          <p:cNvSpPr/>
          <p:nvPr/>
        </p:nvSpPr>
        <p:spPr>
          <a:xfrm rot="5400000">
            <a:off x="3515098" y="2095647"/>
            <a:ext cx="1030500" cy="672900"/>
          </a:xfrm>
          <a:prstGeom prst="trapezoid">
            <a:avLst>
              <a:gd fmla="val 33618"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24"/>
          <p:cNvSpPr/>
          <p:nvPr/>
        </p:nvSpPr>
        <p:spPr>
          <a:xfrm rot="-5400000">
            <a:off x="4388201" y="2095665"/>
            <a:ext cx="1030500" cy="672900"/>
          </a:xfrm>
          <a:prstGeom prst="trapezoid">
            <a:avLst>
              <a:gd fmla="val 33618"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3" name="Google Shape;293;p24"/>
          <p:cNvCxnSpPr>
            <a:stCxn id="291" idx="0"/>
            <a:endCxn id="292" idx="0"/>
          </p:cNvCxnSpPr>
          <p:nvPr/>
        </p:nvCxnSpPr>
        <p:spPr>
          <a:xfrm>
            <a:off x="4366798" y="2432097"/>
            <a:ext cx="200100" cy="0"/>
          </a:xfrm>
          <a:prstGeom prst="straightConnector1">
            <a:avLst/>
          </a:prstGeom>
          <a:noFill/>
          <a:ln cap="flat" cmpd="sng" w="19050">
            <a:solidFill>
              <a:srgbClr val="000000"/>
            </a:solidFill>
            <a:prstDash val="solid"/>
            <a:round/>
            <a:headEnd len="med" w="med" type="none"/>
            <a:tailEnd len="med" w="med" type="none"/>
          </a:ln>
        </p:spPr>
      </p:cxnSp>
      <p:sp>
        <p:nvSpPr>
          <p:cNvPr id="294" name="Google Shape;294;p24"/>
          <p:cNvSpPr/>
          <p:nvPr/>
        </p:nvSpPr>
        <p:spPr>
          <a:xfrm>
            <a:off x="3840740" y="2142784"/>
            <a:ext cx="298800" cy="578400"/>
          </a:xfrm>
          <a:prstGeom prst="roundRect">
            <a:avLst>
              <a:gd fmla="val 16667" name="adj"/>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QKV</a:t>
            </a:r>
            <a:endParaRPr sz="1000">
              <a:latin typeface="Lato"/>
              <a:ea typeface="Lato"/>
              <a:cs typeface="Lato"/>
              <a:sym typeface="Lato"/>
            </a:endParaRPr>
          </a:p>
        </p:txBody>
      </p:sp>
      <p:sp>
        <p:nvSpPr>
          <p:cNvPr id="295" name="Google Shape;295;p24"/>
          <p:cNvSpPr/>
          <p:nvPr/>
        </p:nvSpPr>
        <p:spPr>
          <a:xfrm>
            <a:off x="4765597" y="2142934"/>
            <a:ext cx="298800" cy="578400"/>
          </a:xfrm>
          <a:prstGeom prst="roundRect">
            <a:avLst>
              <a:gd fmla="val 16667" name="adj"/>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QKV</a:t>
            </a:r>
            <a:endParaRPr sz="1000">
              <a:latin typeface="Lato"/>
              <a:ea typeface="Lato"/>
              <a:cs typeface="Lato"/>
              <a:sym typeface="Lato"/>
            </a:endParaRPr>
          </a:p>
        </p:txBody>
      </p:sp>
      <p:sp>
        <p:nvSpPr>
          <p:cNvPr id="296" name="Google Shape;296;p24"/>
          <p:cNvSpPr/>
          <p:nvPr/>
        </p:nvSpPr>
        <p:spPr>
          <a:xfrm rot="5400000">
            <a:off x="2066475" y="2072575"/>
            <a:ext cx="1559700" cy="628200"/>
          </a:xfrm>
          <a:prstGeom prst="trapezoid">
            <a:avLst>
              <a:gd fmla="val 63386" name="adj"/>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24"/>
          <p:cNvSpPr/>
          <p:nvPr/>
        </p:nvSpPr>
        <p:spPr>
          <a:xfrm rot="-5400000">
            <a:off x="5248350" y="2088950"/>
            <a:ext cx="1681500" cy="567900"/>
          </a:xfrm>
          <a:prstGeom prst="trapezoid">
            <a:avLst>
              <a:gd fmla="val 63386" name="adj"/>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24"/>
          <p:cNvSpPr txBox="1"/>
          <p:nvPr/>
        </p:nvSpPr>
        <p:spPr>
          <a:xfrm>
            <a:off x="2435750" y="2078015"/>
            <a:ext cx="8241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Lato"/>
                <a:ea typeface="Lato"/>
                <a:cs typeface="Lato"/>
                <a:sym typeface="Lato"/>
              </a:rPr>
              <a:t>VAE</a:t>
            </a:r>
            <a:endParaRPr sz="1000">
              <a:solidFill>
                <a:srgbClr val="000000"/>
              </a:solidFill>
              <a:latin typeface="Lato"/>
              <a:ea typeface="Lato"/>
              <a:cs typeface="Lato"/>
              <a:sym typeface="Lato"/>
            </a:endParaRPr>
          </a:p>
          <a:p>
            <a:pPr indent="0" lvl="0" marL="0" rtl="0" algn="ctr">
              <a:spcBef>
                <a:spcPts val="0"/>
              </a:spcBef>
              <a:spcAft>
                <a:spcPts val="0"/>
              </a:spcAft>
              <a:buNone/>
            </a:pPr>
            <a:r>
              <a:rPr lang="en" sz="1000">
                <a:solidFill>
                  <a:srgbClr val="000000"/>
                </a:solidFill>
                <a:latin typeface="Lato"/>
                <a:ea typeface="Lato"/>
                <a:cs typeface="Lato"/>
                <a:sym typeface="Lato"/>
              </a:rPr>
              <a:t>Encoder</a:t>
            </a:r>
            <a:endParaRPr sz="1000">
              <a:solidFill>
                <a:srgbClr val="000000"/>
              </a:solidFill>
              <a:latin typeface="Lato"/>
              <a:ea typeface="Lato"/>
              <a:cs typeface="Lato"/>
              <a:sym typeface="Lato"/>
            </a:endParaRPr>
          </a:p>
          <a:p>
            <a:pPr indent="0" lvl="0" marL="0" rtl="0" algn="ctr">
              <a:spcBef>
                <a:spcPts val="0"/>
              </a:spcBef>
              <a:spcAft>
                <a:spcPts val="0"/>
              </a:spcAft>
              <a:buNone/>
            </a:pPr>
            <a:r>
              <a:rPr lang="en" sz="1000">
                <a:solidFill>
                  <a:srgbClr val="000000"/>
                </a:solidFill>
                <a:latin typeface="Lato"/>
                <a:ea typeface="Lato"/>
                <a:cs typeface="Lato"/>
                <a:sym typeface="Lato"/>
              </a:rPr>
              <a:t>(Frozen)</a:t>
            </a:r>
            <a:endParaRPr sz="1000">
              <a:solidFill>
                <a:srgbClr val="000000"/>
              </a:solidFill>
              <a:latin typeface="Lato"/>
              <a:ea typeface="Lato"/>
              <a:cs typeface="Lato"/>
              <a:sym typeface="Lato"/>
            </a:endParaRPr>
          </a:p>
        </p:txBody>
      </p:sp>
      <p:cxnSp>
        <p:nvCxnSpPr>
          <p:cNvPr id="299" name="Google Shape;299;p24"/>
          <p:cNvCxnSpPr>
            <a:stCxn id="297" idx="0"/>
          </p:cNvCxnSpPr>
          <p:nvPr/>
        </p:nvCxnSpPr>
        <p:spPr>
          <a:xfrm>
            <a:off x="5805150" y="2372900"/>
            <a:ext cx="0" cy="0"/>
          </a:xfrm>
          <a:prstGeom prst="straightConnector1">
            <a:avLst/>
          </a:prstGeom>
          <a:noFill/>
          <a:ln cap="flat" cmpd="sng" w="9525">
            <a:solidFill>
              <a:srgbClr val="595959"/>
            </a:solidFill>
            <a:prstDash val="solid"/>
            <a:round/>
            <a:headEnd len="med" w="med" type="none"/>
            <a:tailEnd len="med" w="med" type="none"/>
          </a:ln>
        </p:spPr>
      </p:cxnSp>
      <p:sp>
        <p:nvSpPr>
          <p:cNvPr id="300" name="Google Shape;300;p24"/>
          <p:cNvSpPr txBox="1"/>
          <p:nvPr/>
        </p:nvSpPr>
        <p:spPr>
          <a:xfrm>
            <a:off x="5677101" y="2070684"/>
            <a:ext cx="8241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Lato"/>
                <a:ea typeface="Lato"/>
                <a:cs typeface="Lato"/>
                <a:sym typeface="Lato"/>
              </a:rPr>
              <a:t>VAE</a:t>
            </a:r>
            <a:endParaRPr sz="1000">
              <a:solidFill>
                <a:srgbClr val="000000"/>
              </a:solidFill>
              <a:latin typeface="Lato"/>
              <a:ea typeface="Lato"/>
              <a:cs typeface="Lato"/>
              <a:sym typeface="Lato"/>
            </a:endParaRPr>
          </a:p>
          <a:p>
            <a:pPr indent="0" lvl="0" marL="0" rtl="0" algn="ctr">
              <a:spcBef>
                <a:spcPts val="0"/>
              </a:spcBef>
              <a:spcAft>
                <a:spcPts val="0"/>
              </a:spcAft>
              <a:buNone/>
            </a:pPr>
            <a:r>
              <a:rPr lang="en" sz="1000">
                <a:solidFill>
                  <a:srgbClr val="000000"/>
                </a:solidFill>
                <a:latin typeface="Lato"/>
                <a:ea typeface="Lato"/>
                <a:cs typeface="Lato"/>
                <a:sym typeface="Lato"/>
              </a:rPr>
              <a:t>Decoder</a:t>
            </a:r>
            <a:endParaRPr sz="1000">
              <a:solidFill>
                <a:srgbClr val="000000"/>
              </a:solidFill>
              <a:latin typeface="Lato"/>
              <a:ea typeface="Lato"/>
              <a:cs typeface="Lato"/>
              <a:sym typeface="Lato"/>
            </a:endParaRPr>
          </a:p>
          <a:p>
            <a:pPr indent="0" lvl="0" marL="0" rtl="0" algn="ctr">
              <a:spcBef>
                <a:spcPts val="0"/>
              </a:spcBef>
              <a:spcAft>
                <a:spcPts val="0"/>
              </a:spcAft>
              <a:buNone/>
            </a:pPr>
            <a:r>
              <a:rPr lang="en" sz="1000">
                <a:solidFill>
                  <a:srgbClr val="000000"/>
                </a:solidFill>
                <a:latin typeface="Lato"/>
                <a:ea typeface="Lato"/>
                <a:cs typeface="Lato"/>
                <a:sym typeface="Lato"/>
              </a:rPr>
              <a:t>(Frozen)</a:t>
            </a:r>
            <a:endParaRPr sz="1000">
              <a:solidFill>
                <a:srgbClr val="000000"/>
              </a:solidFill>
              <a:latin typeface="Lato"/>
              <a:ea typeface="Lato"/>
              <a:cs typeface="Lato"/>
              <a:sym typeface="Lato"/>
            </a:endParaRPr>
          </a:p>
        </p:txBody>
      </p:sp>
      <p:sp>
        <p:nvSpPr>
          <p:cNvPr id="301" name="Google Shape;301;p24"/>
          <p:cNvSpPr txBox="1"/>
          <p:nvPr/>
        </p:nvSpPr>
        <p:spPr>
          <a:xfrm>
            <a:off x="3952163" y="1750725"/>
            <a:ext cx="168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Denoising U-Net</a:t>
            </a:r>
            <a:endParaRPr sz="1000">
              <a:solidFill>
                <a:schemeClr val="dk1"/>
              </a:solidFill>
              <a:latin typeface="Lato"/>
              <a:ea typeface="Lato"/>
              <a:cs typeface="Lato"/>
              <a:sym typeface="Lato"/>
            </a:endParaRPr>
          </a:p>
        </p:txBody>
      </p:sp>
      <p:sp>
        <p:nvSpPr>
          <p:cNvPr id="302" name="Google Shape;302;p24"/>
          <p:cNvSpPr/>
          <p:nvPr/>
        </p:nvSpPr>
        <p:spPr>
          <a:xfrm>
            <a:off x="3184313" y="2424425"/>
            <a:ext cx="298800" cy="1215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 name="Google Shape;303;p24"/>
          <p:cNvSpPr/>
          <p:nvPr/>
        </p:nvSpPr>
        <p:spPr>
          <a:xfrm>
            <a:off x="5440112" y="2372900"/>
            <a:ext cx="365100" cy="1215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 name="Google Shape;304;p24"/>
          <p:cNvSpPr/>
          <p:nvPr/>
        </p:nvSpPr>
        <p:spPr>
          <a:xfrm>
            <a:off x="3718225" y="990013"/>
            <a:ext cx="1509000" cy="51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Text Encoder/Tokenizer (Frozen)</a:t>
            </a:r>
            <a:endParaRPr sz="1000">
              <a:latin typeface="Lato"/>
              <a:ea typeface="Lato"/>
              <a:cs typeface="Lato"/>
              <a:sym typeface="Lato"/>
            </a:endParaRPr>
          </a:p>
        </p:txBody>
      </p:sp>
      <p:sp>
        <p:nvSpPr>
          <p:cNvPr id="305" name="Google Shape;305;p24"/>
          <p:cNvSpPr/>
          <p:nvPr/>
        </p:nvSpPr>
        <p:spPr>
          <a:xfrm rot="5400000">
            <a:off x="4372075" y="1584597"/>
            <a:ext cx="221400" cy="1215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09" name="Shape 309"/>
        <p:cNvGrpSpPr/>
        <p:nvPr/>
      </p:nvGrpSpPr>
      <p:grpSpPr>
        <a:xfrm>
          <a:off x="0" y="0"/>
          <a:ext cx="0" cy="0"/>
          <a:chOff x="0" y="0"/>
          <a:chExt cx="0" cy="0"/>
        </a:xfrm>
      </p:grpSpPr>
      <p:sp>
        <p:nvSpPr>
          <p:cNvPr id="310" name="Google Shape;310;p25"/>
          <p:cNvSpPr txBox="1"/>
          <p:nvPr>
            <p:ph type="title"/>
          </p:nvPr>
        </p:nvSpPr>
        <p:spPr>
          <a:xfrm>
            <a:off x="1409825" y="277475"/>
            <a:ext cx="7038900" cy="658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2.3 Model Fine Tuning</a:t>
            </a:r>
            <a:endParaRPr b="1" sz="2500">
              <a:solidFill>
                <a:schemeClr val="dk1"/>
              </a:solidFill>
            </a:endParaRPr>
          </a:p>
        </p:txBody>
      </p:sp>
      <p:sp>
        <p:nvSpPr>
          <p:cNvPr id="311" name="Google Shape;311;p25"/>
          <p:cNvSpPr/>
          <p:nvPr/>
        </p:nvSpPr>
        <p:spPr>
          <a:xfrm>
            <a:off x="212200" y="2972350"/>
            <a:ext cx="1509000" cy="860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Lato"/>
                <a:ea typeface="Lato"/>
                <a:cs typeface="Lato"/>
                <a:sym typeface="Lato"/>
              </a:rPr>
              <a:t>Dataset</a:t>
            </a:r>
            <a:endParaRPr b="1" sz="2300">
              <a:latin typeface="Lato"/>
              <a:ea typeface="Lato"/>
              <a:cs typeface="Lato"/>
              <a:sym typeface="Lato"/>
            </a:endParaRPr>
          </a:p>
        </p:txBody>
      </p:sp>
      <p:sp>
        <p:nvSpPr>
          <p:cNvPr id="312" name="Google Shape;312;p25"/>
          <p:cNvSpPr/>
          <p:nvPr/>
        </p:nvSpPr>
        <p:spPr>
          <a:xfrm>
            <a:off x="1721200" y="3266200"/>
            <a:ext cx="7557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 name="Google Shape;313;p25"/>
          <p:cNvSpPr/>
          <p:nvPr/>
        </p:nvSpPr>
        <p:spPr>
          <a:xfrm rot="-5400000">
            <a:off x="4310800" y="4039825"/>
            <a:ext cx="4779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 name="Google Shape;314;p25"/>
          <p:cNvSpPr/>
          <p:nvPr/>
        </p:nvSpPr>
        <p:spPr>
          <a:xfrm>
            <a:off x="3416575" y="4344075"/>
            <a:ext cx="2436900" cy="4434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Finetune</a:t>
            </a:r>
            <a:endParaRPr b="1" sz="1800">
              <a:latin typeface="Lato"/>
              <a:ea typeface="Lato"/>
              <a:cs typeface="Lato"/>
              <a:sym typeface="Lato"/>
            </a:endParaRPr>
          </a:p>
        </p:txBody>
      </p:sp>
      <p:sp>
        <p:nvSpPr>
          <p:cNvPr id="315" name="Google Shape;315;p25"/>
          <p:cNvSpPr/>
          <p:nvPr/>
        </p:nvSpPr>
        <p:spPr>
          <a:xfrm>
            <a:off x="6367922" y="3101425"/>
            <a:ext cx="8241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 name="Google Shape;316;p25"/>
          <p:cNvSpPr/>
          <p:nvPr/>
        </p:nvSpPr>
        <p:spPr>
          <a:xfrm>
            <a:off x="7203625" y="2683675"/>
            <a:ext cx="1755000" cy="11085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Lato"/>
                <a:ea typeface="Lato"/>
                <a:cs typeface="Lato"/>
                <a:sym typeface="Lato"/>
              </a:rPr>
              <a:t>Finetuned Model</a:t>
            </a:r>
            <a:endParaRPr b="1" sz="2000">
              <a:latin typeface="Lato"/>
              <a:ea typeface="Lato"/>
              <a:cs typeface="Lato"/>
              <a:sym typeface="Lato"/>
            </a:endParaRPr>
          </a:p>
        </p:txBody>
      </p:sp>
      <p:sp>
        <p:nvSpPr>
          <p:cNvPr id="317" name="Google Shape;317;p25"/>
          <p:cNvSpPr/>
          <p:nvPr/>
        </p:nvSpPr>
        <p:spPr>
          <a:xfrm>
            <a:off x="3484787" y="2581677"/>
            <a:ext cx="1931400" cy="13626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25"/>
          <p:cNvSpPr/>
          <p:nvPr/>
        </p:nvSpPr>
        <p:spPr>
          <a:xfrm rot="5400000">
            <a:off x="3492848" y="2926597"/>
            <a:ext cx="1030500" cy="672900"/>
          </a:xfrm>
          <a:prstGeom prst="trapezoid">
            <a:avLst>
              <a:gd fmla="val 33618"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25"/>
          <p:cNvSpPr/>
          <p:nvPr/>
        </p:nvSpPr>
        <p:spPr>
          <a:xfrm rot="-5400000">
            <a:off x="4365951" y="2926615"/>
            <a:ext cx="1030500" cy="672900"/>
          </a:xfrm>
          <a:prstGeom prst="trapezoid">
            <a:avLst>
              <a:gd fmla="val 33618"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0" name="Google Shape;320;p25"/>
          <p:cNvCxnSpPr>
            <a:stCxn id="318" idx="0"/>
            <a:endCxn id="319" idx="0"/>
          </p:cNvCxnSpPr>
          <p:nvPr/>
        </p:nvCxnSpPr>
        <p:spPr>
          <a:xfrm>
            <a:off x="4344548" y="3263047"/>
            <a:ext cx="200100" cy="0"/>
          </a:xfrm>
          <a:prstGeom prst="straightConnector1">
            <a:avLst/>
          </a:prstGeom>
          <a:noFill/>
          <a:ln cap="flat" cmpd="sng" w="19050">
            <a:solidFill>
              <a:srgbClr val="000000"/>
            </a:solidFill>
            <a:prstDash val="solid"/>
            <a:round/>
            <a:headEnd len="med" w="med" type="none"/>
            <a:tailEnd len="med" w="med" type="none"/>
          </a:ln>
        </p:spPr>
      </p:cxnSp>
      <p:sp>
        <p:nvSpPr>
          <p:cNvPr id="321" name="Google Shape;321;p25"/>
          <p:cNvSpPr/>
          <p:nvPr/>
        </p:nvSpPr>
        <p:spPr>
          <a:xfrm>
            <a:off x="3818490" y="2973734"/>
            <a:ext cx="298800" cy="578400"/>
          </a:xfrm>
          <a:prstGeom prst="roundRect">
            <a:avLst>
              <a:gd fmla="val 16667" name="adj"/>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QKV</a:t>
            </a:r>
            <a:endParaRPr sz="1000">
              <a:latin typeface="Lato"/>
              <a:ea typeface="Lato"/>
              <a:cs typeface="Lato"/>
              <a:sym typeface="Lato"/>
            </a:endParaRPr>
          </a:p>
        </p:txBody>
      </p:sp>
      <p:sp>
        <p:nvSpPr>
          <p:cNvPr id="322" name="Google Shape;322;p25"/>
          <p:cNvSpPr/>
          <p:nvPr/>
        </p:nvSpPr>
        <p:spPr>
          <a:xfrm>
            <a:off x="4743347" y="2973884"/>
            <a:ext cx="298800" cy="578400"/>
          </a:xfrm>
          <a:prstGeom prst="roundRect">
            <a:avLst>
              <a:gd fmla="val 16667" name="adj"/>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QKV</a:t>
            </a:r>
            <a:endParaRPr sz="1000">
              <a:latin typeface="Lato"/>
              <a:ea typeface="Lato"/>
              <a:cs typeface="Lato"/>
              <a:sym typeface="Lato"/>
            </a:endParaRPr>
          </a:p>
        </p:txBody>
      </p:sp>
      <p:sp>
        <p:nvSpPr>
          <p:cNvPr id="323" name="Google Shape;323;p25"/>
          <p:cNvSpPr/>
          <p:nvPr/>
        </p:nvSpPr>
        <p:spPr>
          <a:xfrm rot="5400000">
            <a:off x="2044225" y="2903525"/>
            <a:ext cx="1559700" cy="628200"/>
          </a:xfrm>
          <a:prstGeom prst="trapezoid">
            <a:avLst>
              <a:gd fmla="val 63386" name="adj"/>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25"/>
          <p:cNvSpPr/>
          <p:nvPr/>
        </p:nvSpPr>
        <p:spPr>
          <a:xfrm rot="-5400000">
            <a:off x="5226100" y="2919900"/>
            <a:ext cx="1681500" cy="567900"/>
          </a:xfrm>
          <a:prstGeom prst="trapezoid">
            <a:avLst>
              <a:gd fmla="val 63386" name="adj"/>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5"/>
          <p:cNvSpPr txBox="1"/>
          <p:nvPr/>
        </p:nvSpPr>
        <p:spPr>
          <a:xfrm>
            <a:off x="2413500" y="2908965"/>
            <a:ext cx="8241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Lato"/>
                <a:ea typeface="Lato"/>
                <a:cs typeface="Lato"/>
                <a:sym typeface="Lato"/>
              </a:rPr>
              <a:t>VAE</a:t>
            </a:r>
            <a:endParaRPr sz="1000">
              <a:solidFill>
                <a:srgbClr val="000000"/>
              </a:solidFill>
              <a:latin typeface="Lato"/>
              <a:ea typeface="Lato"/>
              <a:cs typeface="Lato"/>
              <a:sym typeface="Lato"/>
            </a:endParaRPr>
          </a:p>
          <a:p>
            <a:pPr indent="0" lvl="0" marL="0" rtl="0" algn="ctr">
              <a:spcBef>
                <a:spcPts val="0"/>
              </a:spcBef>
              <a:spcAft>
                <a:spcPts val="0"/>
              </a:spcAft>
              <a:buNone/>
            </a:pPr>
            <a:r>
              <a:rPr lang="en" sz="1000">
                <a:solidFill>
                  <a:srgbClr val="000000"/>
                </a:solidFill>
                <a:latin typeface="Lato"/>
                <a:ea typeface="Lato"/>
                <a:cs typeface="Lato"/>
                <a:sym typeface="Lato"/>
              </a:rPr>
              <a:t>Encoder</a:t>
            </a:r>
            <a:endParaRPr sz="1000">
              <a:solidFill>
                <a:srgbClr val="000000"/>
              </a:solidFill>
              <a:latin typeface="Lato"/>
              <a:ea typeface="Lato"/>
              <a:cs typeface="Lato"/>
              <a:sym typeface="Lato"/>
            </a:endParaRPr>
          </a:p>
          <a:p>
            <a:pPr indent="0" lvl="0" marL="0" rtl="0" algn="ctr">
              <a:spcBef>
                <a:spcPts val="0"/>
              </a:spcBef>
              <a:spcAft>
                <a:spcPts val="0"/>
              </a:spcAft>
              <a:buNone/>
            </a:pPr>
            <a:r>
              <a:rPr lang="en" sz="1000">
                <a:solidFill>
                  <a:srgbClr val="000000"/>
                </a:solidFill>
                <a:latin typeface="Lato"/>
                <a:ea typeface="Lato"/>
                <a:cs typeface="Lato"/>
                <a:sym typeface="Lato"/>
              </a:rPr>
              <a:t>(Frozen)</a:t>
            </a:r>
            <a:endParaRPr sz="1000">
              <a:solidFill>
                <a:srgbClr val="000000"/>
              </a:solidFill>
              <a:latin typeface="Lato"/>
              <a:ea typeface="Lato"/>
              <a:cs typeface="Lato"/>
              <a:sym typeface="Lato"/>
            </a:endParaRPr>
          </a:p>
        </p:txBody>
      </p:sp>
      <p:cxnSp>
        <p:nvCxnSpPr>
          <p:cNvPr id="326" name="Google Shape;326;p25"/>
          <p:cNvCxnSpPr>
            <a:stCxn id="324" idx="0"/>
          </p:cNvCxnSpPr>
          <p:nvPr/>
        </p:nvCxnSpPr>
        <p:spPr>
          <a:xfrm>
            <a:off x="5782900" y="3203850"/>
            <a:ext cx="0" cy="0"/>
          </a:xfrm>
          <a:prstGeom prst="straightConnector1">
            <a:avLst/>
          </a:prstGeom>
          <a:noFill/>
          <a:ln cap="flat" cmpd="sng" w="9525">
            <a:solidFill>
              <a:srgbClr val="595959"/>
            </a:solidFill>
            <a:prstDash val="solid"/>
            <a:round/>
            <a:headEnd len="med" w="med" type="none"/>
            <a:tailEnd len="med" w="med" type="none"/>
          </a:ln>
        </p:spPr>
      </p:cxnSp>
      <p:sp>
        <p:nvSpPr>
          <p:cNvPr id="327" name="Google Shape;327;p25"/>
          <p:cNvSpPr txBox="1"/>
          <p:nvPr/>
        </p:nvSpPr>
        <p:spPr>
          <a:xfrm>
            <a:off x="5654851" y="2901634"/>
            <a:ext cx="8241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latin typeface="Lato"/>
                <a:ea typeface="Lato"/>
                <a:cs typeface="Lato"/>
                <a:sym typeface="Lato"/>
              </a:rPr>
              <a:t>VAE</a:t>
            </a:r>
            <a:endParaRPr sz="1000">
              <a:solidFill>
                <a:srgbClr val="000000"/>
              </a:solidFill>
              <a:latin typeface="Lato"/>
              <a:ea typeface="Lato"/>
              <a:cs typeface="Lato"/>
              <a:sym typeface="Lato"/>
            </a:endParaRPr>
          </a:p>
          <a:p>
            <a:pPr indent="0" lvl="0" marL="0" rtl="0" algn="ctr">
              <a:spcBef>
                <a:spcPts val="0"/>
              </a:spcBef>
              <a:spcAft>
                <a:spcPts val="0"/>
              </a:spcAft>
              <a:buNone/>
            </a:pPr>
            <a:r>
              <a:rPr lang="en" sz="1000">
                <a:solidFill>
                  <a:srgbClr val="000000"/>
                </a:solidFill>
                <a:latin typeface="Lato"/>
                <a:ea typeface="Lato"/>
                <a:cs typeface="Lato"/>
                <a:sym typeface="Lato"/>
              </a:rPr>
              <a:t>Decoder</a:t>
            </a:r>
            <a:endParaRPr sz="1000">
              <a:solidFill>
                <a:srgbClr val="000000"/>
              </a:solidFill>
              <a:latin typeface="Lato"/>
              <a:ea typeface="Lato"/>
              <a:cs typeface="Lato"/>
              <a:sym typeface="Lato"/>
            </a:endParaRPr>
          </a:p>
          <a:p>
            <a:pPr indent="0" lvl="0" marL="0" rtl="0" algn="ctr">
              <a:spcBef>
                <a:spcPts val="0"/>
              </a:spcBef>
              <a:spcAft>
                <a:spcPts val="0"/>
              </a:spcAft>
              <a:buNone/>
            </a:pPr>
            <a:r>
              <a:rPr lang="en" sz="1000">
                <a:solidFill>
                  <a:srgbClr val="000000"/>
                </a:solidFill>
                <a:latin typeface="Lato"/>
                <a:ea typeface="Lato"/>
                <a:cs typeface="Lato"/>
                <a:sym typeface="Lato"/>
              </a:rPr>
              <a:t>(Frozen)</a:t>
            </a:r>
            <a:endParaRPr sz="1000">
              <a:solidFill>
                <a:srgbClr val="000000"/>
              </a:solidFill>
              <a:latin typeface="Lato"/>
              <a:ea typeface="Lato"/>
              <a:cs typeface="Lato"/>
              <a:sym typeface="Lato"/>
            </a:endParaRPr>
          </a:p>
        </p:txBody>
      </p:sp>
      <p:sp>
        <p:nvSpPr>
          <p:cNvPr id="328" name="Google Shape;328;p25"/>
          <p:cNvSpPr txBox="1"/>
          <p:nvPr/>
        </p:nvSpPr>
        <p:spPr>
          <a:xfrm>
            <a:off x="3929913" y="2581675"/>
            <a:ext cx="168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Denoising U-Net</a:t>
            </a:r>
            <a:endParaRPr sz="1000">
              <a:solidFill>
                <a:schemeClr val="dk1"/>
              </a:solidFill>
              <a:latin typeface="Lato"/>
              <a:ea typeface="Lato"/>
              <a:cs typeface="Lato"/>
              <a:sym typeface="Lato"/>
            </a:endParaRPr>
          </a:p>
        </p:txBody>
      </p:sp>
      <p:sp>
        <p:nvSpPr>
          <p:cNvPr id="329" name="Google Shape;329;p25"/>
          <p:cNvSpPr/>
          <p:nvPr/>
        </p:nvSpPr>
        <p:spPr>
          <a:xfrm>
            <a:off x="3162063" y="3255375"/>
            <a:ext cx="298800" cy="1215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0" name="Google Shape;330;p25"/>
          <p:cNvSpPr/>
          <p:nvPr/>
        </p:nvSpPr>
        <p:spPr>
          <a:xfrm>
            <a:off x="5417862" y="3203850"/>
            <a:ext cx="365100" cy="1215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1" name="Google Shape;331;p25"/>
          <p:cNvSpPr/>
          <p:nvPr/>
        </p:nvSpPr>
        <p:spPr>
          <a:xfrm>
            <a:off x="3695975" y="1820963"/>
            <a:ext cx="1509000" cy="51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Text Encoder/Tokenizer (Frozen)</a:t>
            </a:r>
            <a:endParaRPr sz="1000">
              <a:latin typeface="Lato"/>
              <a:ea typeface="Lato"/>
              <a:cs typeface="Lato"/>
              <a:sym typeface="Lato"/>
            </a:endParaRPr>
          </a:p>
        </p:txBody>
      </p:sp>
      <p:sp>
        <p:nvSpPr>
          <p:cNvPr id="332" name="Google Shape;332;p25"/>
          <p:cNvSpPr/>
          <p:nvPr/>
        </p:nvSpPr>
        <p:spPr>
          <a:xfrm rot="5400000">
            <a:off x="4349825" y="2415547"/>
            <a:ext cx="221400" cy="1215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36" name="Shape 336"/>
        <p:cNvGrpSpPr/>
        <p:nvPr/>
      </p:nvGrpSpPr>
      <p:grpSpPr>
        <a:xfrm>
          <a:off x="0" y="0"/>
          <a:ext cx="0" cy="0"/>
          <a:chOff x="0" y="0"/>
          <a:chExt cx="0" cy="0"/>
        </a:xfrm>
      </p:grpSpPr>
      <p:sp>
        <p:nvSpPr>
          <p:cNvPr id="337" name="Google Shape;337;p26"/>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2.41 Training Configuration</a:t>
            </a:r>
            <a:endParaRPr b="1" sz="2500">
              <a:solidFill>
                <a:schemeClr val="dk1"/>
              </a:solidFill>
              <a:latin typeface="Times New Roman"/>
              <a:ea typeface="Times New Roman"/>
              <a:cs typeface="Times New Roman"/>
              <a:sym typeface="Times New Roman"/>
            </a:endParaRPr>
          </a:p>
        </p:txBody>
      </p:sp>
      <p:sp>
        <p:nvSpPr>
          <p:cNvPr id="338" name="Google Shape;338;p26"/>
          <p:cNvSpPr txBox="1"/>
          <p:nvPr/>
        </p:nvSpPr>
        <p:spPr>
          <a:xfrm>
            <a:off x="1225825" y="1209250"/>
            <a:ext cx="7222800" cy="3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ato"/>
                <a:ea typeface="Lato"/>
                <a:cs typeface="Lato"/>
                <a:sym typeface="Lato"/>
              </a:rPr>
              <a:t>We used the following training configurations:</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Resized Image to 256x256 resolutions.</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random_flip</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Batch size 2</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Trained for 1000 epochs</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learning_rate=5e-05 --lr_warmup_steps=0 --conditioning_dropout_prob=5e-2</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Optimizer: Adam Optimizer</a:t>
            </a:r>
            <a:endParaRPr sz="1300">
              <a:solidFill>
                <a:schemeClr val="dk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27"/>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2.4 Experiment Setup</a:t>
            </a:r>
            <a:endParaRPr b="1" sz="2500">
              <a:solidFill>
                <a:schemeClr val="dk1"/>
              </a:solidFill>
              <a:latin typeface="Times New Roman"/>
              <a:ea typeface="Times New Roman"/>
              <a:cs typeface="Times New Roman"/>
              <a:sym typeface="Times New Roman"/>
            </a:endParaRPr>
          </a:p>
        </p:txBody>
      </p:sp>
      <p:sp>
        <p:nvSpPr>
          <p:cNvPr id="344" name="Google Shape;344;p27"/>
          <p:cNvSpPr/>
          <p:nvPr/>
        </p:nvSpPr>
        <p:spPr>
          <a:xfrm>
            <a:off x="1088050" y="1107075"/>
            <a:ext cx="7913100" cy="3801600"/>
          </a:xfrm>
          <a:prstGeom prst="roundRect">
            <a:avLst>
              <a:gd fmla="val 16667" name="adj"/>
            </a:avLst>
          </a:prstGeom>
          <a:solidFill>
            <a:srgbClr val="ECECE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We finetuned models in 4 different configurations of models that is used to generate dataset and also their pretrained </a:t>
            </a:r>
            <a:r>
              <a:rPr b="1" lang="en" sz="1800">
                <a:latin typeface="Lato"/>
                <a:ea typeface="Lato"/>
                <a:cs typeface="Lato"/>
                <a:sym typeface="Lato"/>
              </a:rPr>
              <a:t>weights</a:t>
            </a:r>
            <a:r>
              <a:rPr b="1" lang="en" sz="1800">
                <a:latin typeface="Lato"/>
                <a:ea typeface="Lato"/>
                <a:cs typeface="Lato"/>
                <a:sym typeface="Lato"/>
              </a:rPr>
              <a:t>.</a:t>
            </a:r>
            <a:endParaRPr b="1" sz="1800">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    </a:t>
            </a:r>
            <a:r>
              <a:rPr lang="en">
                <a:latin typeface="Lato"/>
                <a:ea typeface="Lato"/>
                <a:cs typeface="Lato"/>
                <a:sym typeface="Lato"/>
              </a:rPr>
              <a:t>                                              </a:t>
            </a:r>
            <a:r>
              <a:rPr i="1" lang="en">
                <a:latin typeface="Lato"/>
                <a:ea typeface="Lato"/>
                <a:cs typeface="Lato"/>
                <a:sym typeface="Lato"/>
              </a:rPr>
              <a:t>                                   </a:t>
            </a:r>
            <a:endParaRPr i="1">
              <a:latin typeface="Lato"/>
              <a:ea typeface="Lato"/>
              <a:cs typeface="Lato"/>
              <a:sym typeface="Lato"/>
            </a:endParaRPr>
          </a:p>
        </p:txBody>
      </p:sp>
      <p:graphicFrame>
        <p:nvGraphicFramePr>
          <p:cNvPr id="345" name="Google Shape;345;p27"/>
          <p:cNvGraphicFramePr/>
          <p:nvPr/>
        </p:nvGraphicFramePr>
        <p:xfrm>
          <a:off x="1626825" y="2137025"/>
          <a:ext cx="3000000" cy="3000000"/>
        </p:xfrm>
        <a:graphic>
          <a:graphicData uri="http://schemas.openxmlformats.org/drawingml/2006/table">
            <a:tbl>
              <a:tblPr>
                <a:noFill/>
                <a:tableStyleId>{66F22E93-114B-4197-BAEF-613F49297F0D}</a:tableStyleId>
              </a:tblPr>
              <a:tblGrid>
                <a:gridCol w="1478825"/>
                <a:gridCol w="1681675"/>
                <a:gridCol w="1599300"/>
                <a:gridCol w="2075750"/>
              </a:tblGrid>
              <a:tr h="698300">
                <a:tc>
                  <a:txBody>
                    <a:bodyPr/>
                    <a:lstStyle/>
                    <a:p>
                      <a:pPr indent="0" lvl="0" marL="0" rtl="0" algn="l">
                        <a:spcBef>
                          <a:spcPts val="0"/>
                        </a:spcBef>
                        <a:spcAft>
                          <a:spcPts val="0"/>
                        </a:spcAft>
                        <a:buNone/>
                      </a:pPr>
                      <a:r>
                        <a:rPr b="1" lang="en">
                          <a:latin typeface="Lato"/>
                          <a:ea typeface="Lato"/>
                          <a:cs typeface="Lato"/>
                          <a:sym typeface="Lato"/>
                        </a:rPr>
                        <a:t>Model</a:t>
                      </a:r>
                      <a:endParaRPr b="1">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Lato"/>
                          <a:ea typeface="Lato"/>
                          <a:cs typeface="Lato"/>
                          <a:sym typeface="Lato"/>
                        </a:rPr>
                        <a:t>Model Used to Generate Dataset</a:t>
                      </a:r>
                      <a:endParaRPr b="1">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Lato"/>
                          <a:ea typeface="Lato"/>
                          <a:cs typeface="Lato"/>
                          <a:sym typeface="Lato"/>
                        </a:rPr>
                        <a:t>Number of Data</a:t>
                      </a:r>
                      <a:endParaRPr b="1">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Lato"/>
                          <a:ea typeface="Lato"/>
                          <a:cs typeface="Lato"/>
                          <a:sym typeface="Lato"/>
                        </a:rPr>
                        <a:t>Pretrained Weight Used</a:t>
                      </a:r>
                      <a:endParaRPr b="1">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3850">
                <a:tc>
                  <a:txBody>
                    <a:bodyPr/>
                    <a:lstStyle/>
                    <a:p>
                      <a:pPr indent="0" lvl="0" marL="0" rtl="0" algn="l">
                        <a:spcBef>
                          <a:spcPts val="0"/>
                        </a:spcBef>
                        <a:spcAft>
                          <a:spcPts val="0"/>
                        </a:spcAft>
                        <a:buNone/>
                      </a:pPr>
                      <a:r>
                        <a:rPr b="1" lang="en">
                          <a:latin typeface="Lato"/>
                          <a:ea typeface="Lato"/>
                          <a:cs typeface="Lato"/>
                          <a:sym typeface="Lato"/>
                        </a:rPr>
                        <a:t>GAN2800.SD</a:t>
                      </a:r>
                      <a:endParaRPr b="1">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CycleGAN</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2800</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Stable Diffusion 1.5</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3850">
                <a:tc>
                  <a:txBody>
                    <a:bodyPr/>
                    <a:lstStyle/>
                    <a:p>
                      <a:pPr indent="0" lvl="0" marL="0" rtl="0" algn="l">
                        <a:spcBef>
                          <a:spcPts val="0"/>
                        </a:spcBef>
                        <a:spcAft>
                          <a:spcPts val="0"/>
                        </a:spcAft>
                        <a:buNone/>
                      </a:pPr>
                      <a:r>
                        <a:rPr b="1" lang="en">
                          <a:latin typeface="Lato"/>
                          <a:ea typeface="Lato"/>
                          <a:cs typeface="Lato"/>
                          <a:sym typeface="Lato"/>
                        </a:rPr>
                        <a:t>GAN2800.IP2P</a:t>
                      </a:r>
                      <a:endParaRPr b="1">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CycleGAN</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2800</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InstructPix2Pix</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3850">
                <a:tc>
                  <a:txBody>
                    <a:bodyPr/>
                    <a:lstStyle/>
                    <a:p>
                      <a:pPr indent="0" lvl="0" marL="0" rtl="0" algn="l">
                        <a:spcBef>
                          <a:spcPts val="0"/>
                        </a:spcBef>
                        <a:spcAft>
                          <a:spcPts val="0"/>
                        </a:spcAft>
                        <a:buNone/>
                      </a:pPr>
                      <a:r>
                        <a:rPr b="1" lang="en">
                          <a:latin typeface="Lato"/>
                          <a:ea typeface="Lato"/>
                          <a:cs typeface="Lato"/>
                          <a:sym typeface="Lato"/>
                        </a:rPr>
                        <a:t>GAN8000</a:t>
                      </a:r>
                      <a:endParaRPr b="1">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CycleGAN</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8000</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InstructPix2Pix</a:t>
                      </a:r>
                      <a:endParaRPr b="1">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3850">
                <a:tc>
                  <a:txBody>
                    <a:bodyPr/>
                    <a:lstStyle/>
                    <a:p>
                      <a:pPr indent="0" lvl="0" marL="0" rtl="0" algn="l">
                        <a:spcBef>
                          <a:spcPts val="0"/>
                        </a:spcBef>
                        <a:spcAft>
                          <a:spcPts val="0"/>
                        </a:spcAft>
                        <a:buNone/>
                      </a:pPr>
                      <a:r>
                        <a:rPr b="1" lang="en">
                          <a:latin typeface="Lato"/>
                          <a:ea typeface="Lato"/>
                          <a:cs typeface="Lato"/>
                          <a:sym typeface="Lato"/>
                        </a:rPr>
                        <a:t>ADAIN4946</a:t>
                      </a:r>
                      <a:endParaRPr b="1">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AdaIN</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4946</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InstructPix2Pix</a:t>
                      </a:r>
                      <a:endParaRPr>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28"/>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2.5 CLIP Similarity</a:t>
            </a:r>
            <a:endParaRPr b="1" sz="2500">
              <a:solidFill>
                <a:schemeClr val="dk1"/>
              </a:solidFill>
              <a:latin typeface="Times New Roman"/>
              <a:ea typeface="Times New Roman"/>
              <a:cs typeface="Times New Roman"/>
              <a:sym typeface="Times New Roman"/>
            </a:endParaRPr>
          </a:p>
        </p:txBody>
      </p:sp>
      <p:grpSp>
        <p:nvGrpSpPr>
          <p:cNvPr id="351" name="Google Shape;351;p28"/>
          <p:cNvGrpSpPr/>
          <p:nvPr/>
        </p:nvGrpSpPr>
        <p:grpSpPr>
          <a:xfrm>
            <a:off x="906025" y="1591450"/>
            <a:ext cx="7829054" cy="3159425"/>
            <a:chOff x="258575" y="1615725"/>
            <a:chExt cx="8084525" cy="2947500"/>
          </a:xfrm>
        </p:grpSpPr>
        <p:pic>
          <p:nvPicPr>
            <p:cNvPr id="352" name="Google Shape;352;p28"/>
            <p:cNvPicPr preferRelativeResize="0"/>
            <p:nvPr/>
          </p:nvPicPr>
          <p:blipFill>
            <a:blip r:embed="rId3">
              <a:alphaModFix/>
            </a:blip>
            <a:stretch>
              <a:fillRect/>
            </a:stretch>
          </p:blipFill>
          <p:spPr>
            <a:xfrm>
              <a:off x="258575" y="3264000"/>
              <a:ext cx="1299225" cy="1299225"/>
            </a:xfrm>
            <a:prstGeom prst="rect">
              <a:avLst/>
            </a:prstGeom>
            <a:noFill/>
            <a:ln>
              <a:noFill/>
            </a:ln>
          </p:spPr>
        </p:pic>
        <p:pic>
          <p:nvPicPr>
            <p:cNvPr id="353" name="Google Shape;353;p28"/>
            <p:cNvPicPr preferRelativeResize="0"/>
            <p:nvPr/>
          </p:nvPicPr>
          <p:blipFill>
            <a:blip r:embed="rId4">
              <a:alphaModFix/>
            </a:blip>
            <a:stretch>
              <a:fillRect/>
            </a:stretch>
          </p:blipFill>
          <p:spPr>
            <a:xfrm>
              <a:off x="258575" y="1615725"/>
              <a:ext cx="1299226" cy="1299226"/>
            </a:xfrm>
            <a:prstGeom prst="rect">
              <a:avLst/>
            </a:prstGeom>
            <a:noFill/>
            <a:ln>
              <a:noFill/>
            </a:ln>
          </p:spPr>
        </p:pic>
        <p:sp>
          <p:nvSpPr>
            <p:cNvPr id="354" name="Google Shape;354;p28"/>
            <p:cNvSpPr/>
            <p:nvPr/>
          </p:nvSpPr>
          <p:spPr>
            <a:xfrm rot="5399336">
              <a:off x="2395200" y="2363475"/>
              <a:ext cx="1552200" cy="1327800"/>
            </a:xfrm>
            <a:prstGeom prst="trapezoid">
              <a:avLst>
                <a:gd fmla="val 25000" name="adj"/>
              </a:avLst>
            </a:prstGeom>
            <a:solidFill>
              <a:srgbClr val="A4C2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28"/>
            <p:cNvSpPr txBox="1"/>
            <p:nvPr/>
          </p:nvSpPr>
          <p:spPr>
            <a:xfrm>
              <a:off x="2562200" y="2733375"/>
              <a:ext cx="13539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Lato"/>
                  <a:ea typeface="Lato"/>
                  <a:cs typeface="Lato"/>
                  <a:sym typeface="Lato"/>
                </a:rPr>
                <a:t>Clip </a:t>
              </a:r>
              <a:r>
                <a:rPr b="1" lang="en" sz="1500">
                  <a:latin typeface="Lato"/>
                  <a:ea typeface="Lato"/>
                  <a:cs typeface="Lato"/>
                  <a:sym typeface="Lato"/>
                </a:rPr>
                <a:t>Image Encoder</a:t>
              </a:r>
              <a:endParaRPr b="1" sz="1500">
                <a:solidFill>
                  <a:srgbClr val="000000"/>
                </a:solidFill>
                <a:latin typeface="Lato"/>
                <a:ea typeface="Lato"/>
                <a:cs typeface="Lato"/>
                <a:sym typeface="Lato"/>
              </a:endParaRPr>
            </a:p>
          </p:txBody>
        </p:sp>
        <p:sp>
          <p:nvSpPr>
            <p:cNvPr id="356" name="Google Shape;356;p28"/>
            <p:cNvSpPr/>
            <p:nvPr/>
          </p:nvSpPr>
          <p:spPr>
            <a:xfrm rot="1705702">
              <a:off x="1562795" y="2302758"/>
              <a:ext cx="994413" cy="272899"/>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7" name="Google Shape;357;p28"/>
            <p:cNvSpPr/>
            <p:nvPr/>
          </p:nvSpPr>
          <p:spPr>
            <a:xfrm rot="-2228662">
              <a:off x="1530884" y="3465612"/>
              <a:ext cx="1077132" cy="272823"/>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8" name="Google Shape;358;p28"/>
            <p:cNvSpPr/>
            <p:nvPr/>
          </p:nvSpPr>
          <p:spPr>
            <a:xfrm rot="-2228662">
              <a:off x="3752784" y="2302787"/>
              <a:ext cx="1077132" cy="272823"/>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9" name="Google Shape;359;p28"/>
            <p:cNvSpPr/>
            <p:nvPr/>
          </p:nvSpPr>
          <p:spPr>
            <a:xfrm rot="1705702">
              <a:off x="3794145" y="3266858"/>
              <a:ext cx="994413" cy="272899"/>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0" name="Google Shape;360;p28"/>
            <p:cNvSpPr/>
            <p:nvPr/>
          </p:nvSpPr>
          <p:spPr>
            <a:xfrm>
              <a:off x="4715350" y="1682000"/>
              <a:ext cx="1899000" cy="77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Embedded Output Image </a:t>
              </a:r>
              <a:endParaRPr b="1">
                <a:latin typeface="Lato"/>
                <a:ea typeface="Lato"/>
                <a:cs typeface="Lato"/>
                <a:sym typeface="Lato"/>
              </a:endParaRPr>
            </a:p>
          </p:txBody>
        </p:sp>
        <p:sp>
          <p:nvSpPr>
            <p:cNvPr id="361" name="Google Shape;361;p28"/>
            <p:cNvSpPr/>
            <p:nvPr/>
          </p:nvSpPr>
          <p:spPr>
            <a:xfrm>
              <a:off x="4715350" y="3526313"/>
              <a:ext cx="1899000" cy="77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Embedded Target Image </a:t>
              </a:r>
              <a:endParaRPr b="1">
                <a:latin typeface="Lato"/>
                <a:ea typeface="Lato"/>
                <a:cs typeface="Lato"/>
                <a:sym typeface="Lato"/>
              </a:endParaRPr>
            </a:p>
          </p:txBody>
        </p:sp>
        <p:sp>
          <p:nvSpPr>
            <p:cNvPr id="362" name="Google Shape;362;p28"/>
            <p:cNvSpPr/>
            <p:nvPr/>
          </p:nvSpPr>
          <p:spPr>
            <a:xfrm>
              <a:off x="7147900" y="2733375"/>
              <a:ext cx="1195200" cy="6813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Cosine Similarity</a:t>
              </a:r>
              <a:endParaRPr b="1">
                <a:latin typeface="Lato"/>
                <a:ea typeface="Lato"/>
                <a:cs typeface="Lato"/>
                <a:sym typeface="Lato"/>
              </a:endParaRPr>
            </a:p>
          </p:txBody>
        </p:sp>
        <p:sp>
          <p:nvSpPr>
            <p:cNvPr id="363" name="Google Shape;363;p28"/>
            <p:cNvSpPr/>
            <p:nvPr/>
          </p:nvSpPr>
          <p:spPr>
            <a:xfrm rot="1705980">
              <a:off x="6551397" y="2435303"/>
              <a:ext cx="633860" cy="272899"/>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4" name="Google Shape;364;p28"/>
            <p:cNvSpPr/>
            <p:nvPr/>
          </p:nvSpPr>
          <p:spPr>
            <a:xfrm rot="-2227191">
              <a:off x="6573397" y="3423165"/>
              <a:ext cx="618906" cy="272823"/>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29"/>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2.6</a:t>
            </a:r>
            <a:r>
              <a:rPr b="1" lang="en" sz="2500">
                <a:solidFill>
                  <a:schemeClr val="dk1"/>
                </a:solidFill>
                <a:latin typeface="Times New Roman"/>
                <a:ea typeface="Times New Roman"/>
                <a:cs typeface="Times New Roman"/>
                <a:sym typeface="Times New Roman"/>
              </a:rPr>
              <a:t> CLIP Directional Similarity</a:t>
            </a:r>
            <a:endParaRPr b="1" sz="2500">
              <a:solidFill>
                <a:schemeClr val="dk1"/>
              </a:solidFill>
              <a:latin typeface="Times New Roman"/>
              <a:ea typeface="Times New Roman"/>
              <a:cs typeface="Times New Roman"/>
              <a:sym typeface="Times New Roman"/>
            </a:endParaRPr>
          </a:p>
        </p:txBody>
      </p:sp>
      <p:grpSp>
        <p:nvGrpSpPr>
          <p:cNvPr id="370" name="Google Shape;370;p29"/>
          <p:cNvGrpSpPr/>
          <p:nvPr/>
        </p:nvGrpSpPr>
        <p:grpSpPr>
          <a:xfrm>
            <a:off x="248152" y="1451968"/>
            <a:ext cx="8765971" cy="3589029"/>
            <a:chOff x="74550" y="1199250"/>
            <a:chExt cx="8895850" cy="3717275"/>
          </a:xfrm>
        </p:grpSpPr>
        <p:pic>
          <p:nvPicPr>
            <p:cNvPr id="371" name="Google Shape;371;p29"/>
            <p:cNvPicPr preferRelativeResize="0"/>
            <p:nvPr/>
          </p:nvPicPr>
          <p:blipFill>
            <a:blip r:embed="rId3">
              <a:alphaModFix/>
            </a:blip>
            <a:stretch>
              <a:fillRect/>
            </a:stretch>
          </p:blipFill>
          <p:spPr>
            <a:xfrm>
              <a:off x="197687" y="2093775"/>
              <a:ext cx="895485" cy="867899"/>
            </a:xfrm>
            <a:prstGeom prst="rect">
              <a:avLst/>
            </a:prstGeom>
            <a:noFill/>
            <a:ln>
              <a:noFill/>
            </a:ln>
          </p:spPr>
        </p:pic>
        <p:sp>
          <p:nvSpPr>
            <p:cNvPr id="372" name="Google Shape;372;p29"/>
            <p:cNvSpPr/>
            <p:nvPr/>
          </p:nvSpPr>
          <p:spPr>
            <a:xfrm rot="5399396">
              <a:off x="1762500" y="1393950"/>
              <a:ext cx="1708800" cy="1319400"/>
            </a:xfrm>
            <a:prstGeom prst="trapezoid">
              <a:avLst>
                <a:gd fmla="val 25000" name="adj"/>
              </a:avLst>
            </a:prstGeom>
            <a:solidFill>
              <a:srgbClr val="A4C2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29"/>
            <p:cNvSpPr txBox="1"/>
            <p:nvPr/>
          </p:nvSpPr>
          <p:spPr>
            <a:xfrm>
              <a:off x="2027150" y="1729942"/>
              <a:ext cx="13539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Lato"/>
                  <a:ea typeface="Lato"/>
                  <a:cs typeface="Lato"/>
                  <a:sym typeface="Lato"/>
                </a:rPr>
                <a:t>Clip </a:t>
              </a:r>
              <a:r>
                <a:rPr b="1" lang="en" sz="1600">
                  <a:latin typeface="Lato"/>
                  <a:ea typeface="Lato"/>
                  <a:cs typeface="Lato"/>
                  <a:sym typeface="Lato"/>
                </a:rPr>
                <a:t>Image Encoder</a:t>
              </a:r>
              <a:endParaRPr b="1" sz="1600">
                <a:solidFill>
                  <a:srgbClr val="000000"/>
                </a:solidFill>
                <a:latin typeface="Lato"/>
                <a:ea typeface="Lato"/>
                <a:cs typeface="Lato"/>
                <a:sym typeface="Lato"/>
              </a:endParaRPr>
            </a:p>
          </p:txBody>
        </p:sp>
        <p:sp>
          <p:nvSpPr>
            <p:cNvPr id="374" name="Google Shape;374;p29"/>
            <p:cNvSpPr/>
            <p:nvPr/>
          </p:nvSpPr>
          <p:spPr>
            <a:xfrm>
              <a:off x="1103425" y="1448775"/>
              <a:ext cx="8538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5" name="Google Shape;375;p29"/>
            <p:cNvSpPr/>
            <p:nvPr/>
          </p:nvSpPr>
          <p:spPr>
            <a:xfrm rot="-1188">
              <a:off x="1093675" y="2391365"/>
              <a:ext cx="867900" cy="2727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6" name="Google Shape;376;p29"/>
            <p:cNvSpPr/>
            <p:nvPr/>
          </p:nvSpPr>
          <p:spPr>
            <a:xfrm>
              <a:off x="3285321" y="1517902"/>
              <a:ext cx="686100" cy="2727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7" name="Google Shape;377;p29"/>
            <p:cNvSpPr/>
            <p:nvPr/>
          </p:nvSpPr>
          <p:spPr>
            <a:xfrm>
              <a:off x="3285325" y="2327675"/>
              <a:ext cx="6873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8" name="Google Shape;378;p29"/>
            <p:cNvSpPr/>
            <p:nvPr/>
          </p:nvSpPr>
          <p:spPr>
            <a:xfrm>
              <a:off x="3972625" y="1266950"/>
              <a:ext cx="1656300" cy="774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Embedded Original Image </a:t>
              </a:r>
              <a:endParaRPr b="1">
                <a:latin typeface="Lato"/>
                <a:ea typeface="Lato"/>
                <a:cs typeface="Lato"/>
                <a:sym typeface="Lato"/>
              </a:endParaRPr>
            </a:p>
          </p:txBody>
        </p:sp>
        <p:sp>
          <p:nvSpPr>
            <p:cNvPr id="379" name="Google Shape;379;p29"/>
            <p:cNvSpPr/>
            <p:nvPr/>
          </p:nvSpPr>
          <p:spPr>
            <a:xfrm>
              <a:off x="3972625" y="2187075"/>
              <a:ext cx="1656300" cy="6813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Embedded Transferred Image </a:t>
              </a:r>
              <a:endParaRPr b="1">
                <a:latin typeface="Lato"/>
                <a:ea typeface="Lato"/>
                <a:cs typeface="Lato"/>
                <a:sym typeface="Lato"/>
              </a:endParaRPr>
            </a:p>
          </p:txBody>
        </p:sp>
        <p:sp>
          <p:nvSpPr>
            <p:cNvPr id="380" name="Google Shape;380;p29"/>
            <p:cNvSpPr/>
            <p:nvPr/>
          </p:nvSpPr>
          <p:spPr>
            <a:xfrm>
              <a:off x="7775200" y="2664225"/>
              <a:ext cx="1195200" cy="681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Cosine Similarity</a:t>
              </a:r>
              <a:endParaRPr b="1">
                <a:latin typeface="Lato"/>
                <a:ea typeface="Lato"/>
                <a:cs typeface="Lato"/>
                <a:sym typeface="Lato"/>
              </a:endParaRPr>
            </a:p>
          </p:txBody>
        </p:sp>
        <p:sp>
          <p:nvSpPr>
            <p:cNvPr id="381" name="Google Shape;381;p29"/>
            <p:cNvSpPr/>
            <p:nvPr/>
          </p:nvSpPr>
          <p:spPr>
            <a:xfrm rot="1706395">
              <a:off x="7317209" y="2378427"/>
              <a:ext cx="418279" cy="272899"/>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2" name="Google Shape;382;p29"/>
            <p:cNvSpPr/>
            <p:nvPr/>
          </p:nvSpPr>
          <p:spPr>
            <a:xfrm rot="-2225825">
              <a:off x="7329640" y="3350663"/>
              <a:ext cx="393423" cy="272823"/>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3" name="Google Shape;383;p29"/>
            <p:cNvSpPr/>
            <p:nvPr/>
          </p:nvSpPr>
          <p:spPr>
            <a:xfrm>
              <a:off x="6137125" y="1676838"/>
              <a:ext cx="1195200" cy="86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Difference</a:t>
              </a:r>
              <a:endParaRPr b="1">
                <a:latin typeface="Lato"/>
                <a:ea typeface="Lato"/>
                <a:cs typeface="Lato"/>
                <a:sym typeface="Lato"/>
              </a:endParaRPr>
            </a:p>
          </p:txBody>
        </p:sp>
        <p:pic>
          <p:nvPicPr>
            <p:cNvPr id="384" name="Google Shape;384;p29"/>
            <p:cNvPicPr preferRelativeResize="0"/>
            <p:nvPr/>
          </p:nvPicPr>
          <p:blipFill>
            <a:blip r:embed="rId4">
              <a:alphaModFix/>
            </a:blip>
            <a:stretch>
              <a:fillRect/>
            </a:stretch>
          </p:blipFill>
          <p:spPr>
            <a:xfrm>
              <a:off x="197687" y="1242225"/>
              <a:ext cx="895485" cy="686100"/>
            </a:xfrm>
            <a:prstGeom prst="rect">
              <a:avLst/>
            </a:prstGeom>
            <a:noFill/>
            <a:ln>
              <a:noFill/>
            </a:ln>
          </p:spPr>
        </p:pic>
        <p:sp>
          <p:nvSpPr>
            <p:cNvPr id="385" name="Google Shape;385;p29"/>
            <p:cNvSpPr/>
            <p:nvPr/>
          </p:nvSpPr>
          <p:spPr>
            <a:xfrm>
              <a:off x="5630124" y="1682750"/>
              <a:ext cx="4785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6" name="Google Shape;386;p29"/>
            <p:cNvSpPr/>
            <p:nvPr/>
          </p:nvSpPr>
          <p:spPr>
            <a:xfrm>
              <a:off x="5630124" y="2265850"/>
              <a:ext cx="4785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7" name="Google Shape;387;p29"/>
            <p:cNvSpPr/>
            <p:nvPr/>
          </p:nvSpPr>
          <p:spPr>
            <a:xfrm rot="5399373">
              <a:off x="1816675" y="3448325"/>
              <a:ext cx="1644000" cy="1292400"/>
            </a:xfrm>
            <a:prstGeom prst="trapezoid">
              <a:avLst>
                <a:gd fmla="val 25000" name="adj"/>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29"/>
            <p:cNvSpPr txBox="1"/>
            <p:nvPr/>
          </p:nvSpPr>
          <p:spPr>
            <a:xfrm>
              <a:off x="2062112" y="3738542"/>
              <a:ext cx="13539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Clip </a:t>
              </a:r>
              <a:r>
                <a:rPr b="1" lang="en" sz="1600">
                  <a:latin typeface="Lato"/>
                  <a:ea typeface="Lato"/>
                  <a:cs typeface="Lato"/>
                  <a:sym typeface="Lato"/>
                </a:rPr>
                <a:t>Text</a:t>
              </a:r>
              <a:r>
                <a:rPr b="1" lang="en" sz="1600">
                  <a:latin typeface="Lato"/>
                  <a:ea typeface="Lato"/>
                  <a:cs typeface="Lato"/>
                  <a:sym typeface="Lato"/>
                </a:rPr>
                <a:t> Encoder</a:t>
              </a:r>
              <a:endParaRPr b="1" sz="1600">
                <a:latin typeface="Lato"/>
                <a:ea typeface="Lato"/>
                <a:cs typeface="Lato"/>
                <a:sym typeface="Lato"/>
              </a:endParaRPr>
            </a:p>
          </p:txBody>
        </p:sp>
        <p:sp>
          <p:nvSpPr>
            <p:cNvPr id="389" name="Google Shape;389;p29"/>
            <p:cNvSpPr/>
            <p:nvPr/>
          </p:nvSpPr>
          <p:spPr>
            <a:xfrm>
              <a:off x="1113175" y="3454525"/>
              <a:ext cx="8538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0" name="Google Shape;390;p29"/>
            <p:cNvSpPr/>
            <p:nvPr/>
          </p:nvSpPr>
          <p:spPr>
            <a:xfrm rot="-1188">
              <a:off x="1103425" y="4397115"/>
              <a:ext cx="867900" cy="2727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1" name="Google Shape;391;p29"/>
            <p:cNvSpPr/>
            <p:nvPr/>
          </p:nvSpPr>
          <p:spPr>
            <a:xfrm>
              <a:off x="6160425" y="3465013"/>
              <a:ext cx="1195200" cy="86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Difference</a:t>
              </a:r>
              <a:endParaRPr b="1">
                <a:latin typeface="Lato"/>
                <a:ea typeface="Lato"/>
                <a:cs typeface="Lato"/>
                <a:sym typeface="Lato"/>
              </a:endParaRPr>
            </a:p>
          </p:txBody>
        </p:sp>
        <p:sp>
          <p:nvSpPr>
            <p:cNvPr id="392" name="Google Shape;392;p29"/>
            <p:cNvSpPr/>
            <p:nvPr/>
          </p:nvSpPr>
          <p:spPr>
            <a:xfrm>
              <a:off x="4025625" y="3193925"/>
              <a:ext cx="1603200" cy="774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Embedded Source Caption </a:t>
              </a:r>
              <a:endParaRPr b="1">
                <a:latin typeface="Lato"/>
                <a:ea typeface="Lato"/>
                <a:cs typeface="Lato"/>
                <a:sym typeface="Lato"/>
              </a:endParaRPr>
            </a:p>
          </p:txBody>
        </p:sp>
        <p:sp>
          <p:nvSpPr>
            <p:cNvPr id="393" name="Google Shape;393;p29"/>
            <p:cNvSpPr/>
            <p:nvPr/>
          </p:nvSpPr>
          <p:spPr>
            <a:xfrm>
              <a:off x="4025625" y="4104100"/>
              <a:ext cx="1603200" cy="6813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Embedded Output Caption</a:t>
              </a:r>
              <a:endParaRPr b="1">
                <a:latin typeface="Lato"/>
                <a:ea typeface="Lato"/>
                <a:cs typeface="Lato"/>
                <a:sym typeface="Lato"/>
              </a:endParaRPr>
            </a:p>
          </p:txBody>
        </p:sp>
        <p:sp>
          <p:nvSpPr>
            <p:cNvPr id="394" name="Google Shape;394;p29"/>
            <p:cNvSpPr/>
            <p:nvPr/>
          </p:nvSpPr>
          <p:spPr>
            <a:xfrm>
              <a:off x="3287125" y="3553150"/>
              <a:ext cx="760500" cy="2727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5" name="Google Shape;395;p29"/>
            <p:cNvSpPr/>
            <p:nvPr/>
          </p:nvSpPr>
          <p:spPr>
            <a:xfrm>
              <a:off x="3288325" y="4362924"/>
              <a:ext cx="760500" cy="2727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6" name="Google Shape;396;p29"/>
            <p:cNvSpPr/>
            <p:nvPr/>
          </p:nvSpPr>
          <p:spPr>
            <a:xfrm>
              <a:off x="5628825" y="3541850"/>
              <a:ext cx="5316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7" name="Google Shape;397;p29"/>
            <p:cNvSpPr/>
            <p:nvPr/>
          </p:nvSpPr>
          <p:spPr>
            <a:xfrm>
              <a:off x="5628825" y="4104100"/>
              <a:ext cx="5316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8" name="Google Shape;398;p29"/>
            <p:cNvSpPr/>
            <p:nvPr/>
          </p:nvSpPr>
          <p:spPr>
            <a:xfrm>
              <a:off x="74550" y="3272525"/>
              <a:ext cx="1022100" cy="6174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Source Caption</a:t>
              </a:r>
              <a:endParaRPr b="1" sz="1300">
                <a:latin typeface="Lato"/>
                <a:ea typeface="Lato"/>
                <a:cs typeface="Lato"/>
                <a:sym typeface="Lato"/>
              </a:endParaRPr>
            </a:p>
          </p:txBody>
        </p:sp>
        <p:sp>
          <p:nvSpPr>
            <p:cNvPr id="399" name="Google Shape;399;p29"/>
            <p:cNvSpPr/>
            <p:nvPr/>
          </p:nvSpPr>
          <p:spPr>
            <a:xfrm>
              <a:off x="74579" y="4256725"/>
              <a:ext cx="1005300" cy="553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Output Caption</a:t>
              </a:r>
              <a:endParaRPr b="1" sz="1300">
                <a:latin typeface="Lato"/>
                <a:ea typeface="Lato"/>
                <a:cs typeface="Lato"/>
                <a:sym typeface="La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30"/>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2.7</a:t>
            </a:r>
            <a:r>
              <a:rPr b="1" lang="en" sz="2500">
                <a:solidFill>
                  <a:schemeClr val="dk1"/>
                </a:solidFill>
                <a:latin typeface="Times New Roman"/>
                <a:ea typeface="Times New Roman"/>
                <a:cs typeface="Times New Roman"/>
                <a:sym typeface="Times New Roman"/>
              </a:rPr>
              <a:t> Kernel Inception Distance</a:t>
            </a:r>
            <a:endParaRPr b="1" sz="2500">
              <a:solidFill>
                <a:schemeClr val="dk1"/>
              </a:solidFill>
              <a:latin typeface="Times New Roman"/>
              <a:ea typeface="Times New Roman"/>
              <a:cs typeface="Times New Roman"/>
              <a:sym typeface="Times New Roman"/>
            </a:endParaRPr>
          </a:p>
        </p:txBody>
      </p:sp>
      <p:sp>
        <p:nvSpPr>
          <p:cNvPr id="405" name="Google Shape;405;p30"/>
          <p:cNvSpPr txBox="1"/>
          <p:nvPr/>
        </p:nvSpPr>
        <p:spPr>
          <a:xfrm>
            <a:off x="1416325" y="1300375"/>
            <a:ext cx="6733800" cy="3222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Used to access the quality of generated image.</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Measures the “Closeness” between real image and our </a:t>
            </a:r>
            <a:r>
              <a:rPr lang="en" sz="1800">
                <a:solidFill>
                  <a:schemeClr val="dk1"/>
                </a:solidFill>
                <a:latin typeface="Lato"/>
                <a:ea typeface="Lato"/>
                <a:cs typeface="Lato"/>
                <a:sym typeface="Lato"/>
              </a:rPr>
              <a:t>generated</a:t>
            </a:r>
            <a:r>
              <a:rPr lang="en" sz="1800">
                <a:solidFill>
                  <a:schemeClr val="dk1"/>
                </a:solidFill>
                <a:latin typeface="Lato"/>
                <a:ea typeface="Lato"/>
                <a:cs typeface="Lato"/>
                <a:sym typeface="Lato"/>
              </a:rPr>
              <a:t> image.</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compare artist drawing with our transferred image.</a:t>
            </a:r>
            <a:endParaRPr sz="1800">
              <a:solidFill>
                <a:schemeClr val="dk1"/>
              </a:solidFill>
              <a:latin typeface="Lato"/>
              <a:ea typeface="Lato"/>
              <a:cs typeface="Lato"/>
              <a:sym typeface="Lato"/>
            </a:endParaRPr>
          </a:p>
        </p:txBody>
      </p:sp>
      <p:pic>
        <p:nvPicPr>
          <p:cNvPr id="406" name="Google Shape;406;p30"/>
          <p:cNvPicPr preferRelativeResize="0"/>
          <p:nvPr/>
        </p:nvPicPr>
        <p:blipFill>
          <a:blip r:embed="rId3">
            <a:alphaModFix/>
          </a:blip>
          <a:stretch>
            <a:fillRect/>
          </a:stretch>
        </p:blipFill>
        <p:spPr>
          <a:xfrm>
            <a:off x="2011863" y="3138675"/>
            <a:ext cx="4822125" cy="108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1"/>
          <p:cNvSpPr/>
          <p:nvPr/>
        </p:nvSpPr>
        <p:spPr>
          <a:xfrm>
            <a:off x="1434025" y="1884300"/>
            <a:ext cx="1457700" cy="13749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6000">
                <a:latin typeface="Lato"/>
                <a:ea typeface="Lato"/>
                <a:cs typeface="Lato"/>
                <a:sym typeface="Lato"/>
              </a:rPr>
              <a:t>3</a:t>
            </a:r>
            <a:endParaRPr i="1" sz="6000">
              <a:latin typeface="Lato"/>
              <a:ea typeface="Lato"/>
              <a:cs typeface="Lato"/>
              <a:sym typeface="Lato"/>
            </a:endParaRPr>
          </a:p>
        </p:txBody>
      </p:sp>
      <p:sp>
        <p:nvSpPr>
          <p:cNvPr id="412" name="Google Shape;412;p31"/>
          <p:cNvSpPr txBox="1"/>
          <p:nvPr/>
        </p:nvSpPr>
        <p:spPr>
          <a:xfrm>
            <a:off x="4993025" y="1813200"/>
            <a:ext cx="3626400" cy="14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4000">
                <a:latin typeface="Comfortaa Medium"/>
                <a:ea typeface="Comfortaa Medium"/>
                <a:cs typeface="Comfortaa Medium"/>
                <a:sym typeface="Comfortaa Medium"/>
              </a:rPr>
              <a:t>Results</a:t>
            </a:r>
            <a:endParaRPr i="1" sz="4000">
              <a:latin typeface="Comfortaa Medium"/>
              <a:ea typeface="Comfortaa Medium"/>
              <a:cs typeface="Comfortaa Medium"/>
              <a:sym typeface="Comfortaa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32"/>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3.1 </a:t>
            </a:r>
            <a:r>
              <a:rPr b="1" lang="en" sz="2500">
                <a:solidFill>
                  <a:schemeClr val="dk1"/>
                </a:solidFill>
                <a:latin typeface="Times New Roman"/>
                <a:ea typeface="Times New Roman"/>
                <a:cs typeface="Times New Roman"/>
                <a:sym typeface="Times New Roman"/>
              </a:rPr>
              <a:t>Quantitative</a:t>
            </a:r>
            <a:r>
              <a:rPr b="1" lang="en" sz="2500">
                <a:solidFill>
                  <a:schemeClr val="dk1"/>
                </a:solidFill>
                <a:latin typeface="Times New Roman"/>
                <a:ea typeface="Times New Roman"/>
                <a:cs typeface="Times New Roman"/>
                <a:sym typeface="Times New Roman"/>
              </a:rPr>
              <a:t> Result Summary</a:t>
            </a:r>
            <a:endParaRPr b="1" sz="2500">
              <a:solidFill>
                <a:schemeClr val="dk1"/>
              </a:solidFill>
              <a:latin typeface="Times New Roman"/>
              <a:ea typeface="Times New Roman"/>
              <a:cs typeface="Times New Roman"/>
              <a:sym typeface="Times New Roman"/>
            </a:endParaRPr>
          </a:p>
        </p:txBody>
      </p:sp>
      <p:graphicFrame>
        <p:nvGraphicFramePr>
          <p:cNvPr id="418" name="Google Shape;418;p32"/>
          <p:cNvGraphicFramePr/>
          <p:nvPr/>
        </p:nvGraphicFramePr>
        <p:xfrm>
          <a:off x="1294550" y="1085775"/>
          <a:ext cx="3000000" cy="3000000"/>
        </p:xfrm>
        <a:graphic>
          <a:graphicData uri="http://schemas.openxmlformats.org/drawingml/2006/table">
            <a:tbl>
              <a:tblPr>
                <a:noFill/>
                <a:tableStyleId>{66F22E93-114B-4197-BAEF-613F49297F0D}</a:tableStyleId>
              </a:tblPr>
              <a:tblGrid>
                <a:gridCol w="1659525"/>
                <a:gridCol w="1659525"/>
                <a:gridCol w="1659525"/>
                <a:gridCol w="1659525"/>
              </a:tblGrid>
              <a:tr h="100000">
                <a:tc>
                  <a:txBody>
                    <a:bodyPr/>
                    <a:lstStyle/>
                    <a:p>
                      <a:pPr indent="0" lvl="0" marL="0" rtl="0" algn="l">
                        <a:spcBef>
                          <a:spcPts val="0"/>
                        </a:spcBef>
                        <a:spcAft>
                          <a:spcPts val="0"/>
                        </a:spcAft>
                        <a:buNone/>
                      </a:pPr>
                      <a:r>
                        <a:rPr b="1" lang="en" sz="1500">
                          <a:latin typeface="Lato"/>
                          <a:ea typeface="Lato"/>
                          <a:cs typeface="Lato"/>
                          <a:sym typeface="Lato"/>
                        </a:rPr>
                        <a:t>Model</a:t>
                      </a:r>
                      <a:endParaRPr b="1"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500">
                          <a:latin typeface="Lato"/>
                          <a:ea typeface="Lato"/>
                          <a:cs typeface="Lato"/>
                          <a:sym typeface="Lato"/>
                        </a:rPr>
                        <a:t>Average Clip Similarity</a:t>
                      </a:r>
                      <a:endParaRPr b="1"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500">
                          <a:latin typeface="Lato"/>
                          <a:ea typeface="Lato"/>
                          <a:cs typeface="Lato"/>
                          <a:sym typeface="Lato"/>
                        </a:rPr>
                        <a:t>Average Clip Directional Similarity</a:t>
                      </a:r>
                      <a:endParaRPr b="1"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500">
                          <a:latin typeface="Lato"/>
                          <a:ea typeface="Lato"/>
                          <a:cs typeface="Lato"/>
                          <a:sym typeface="Lato"/>
                        </a:rPr>
                        <a:t>Kernel Inception Distance (KID)</a:t>
                      </a:r>
                      <a:endParaRPr b="1"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8375">
                <a:tc>
                  <a:txBody>
                    <a:bodyPr/>
                    <a:lstStyle/>
                    <a:p>
                      <a:pPr indent="0" lvl="0" marL="0" rtl="0" algn="l">
                        <a:spcBef>
                          <a:spcPts val="0"/>
                        </a:spcBef>
                        <a:spcAft>
                          <a:spcPts val="0"/>
                        </a:spcAft>
                        <a:buNone/>
                      </a:pPr>
                      <a:r>
                        <a:rPr b="1" lang="en" sz="1500">
                          <a:latin typeface="Lato"/>
                          <a:ea typeface="Lato"/>
                          <a:cs typeface="Lato"/>
                          <a:sym typeface="Lato"/>
                        </a:rPr>
                        <a:t>InstructPix2Pix</a:t>
                      </a:r>
                      <a:endParaRPr b="1"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0.813</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0.105</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0.0421</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8375">
                <a:tc>
                  <a:txBody>
                    <a:bodyPr/>
                    <a:lstStyle/>
                    <a:p>
                      <a:pPr indent="0" lvl="0" marL="0" rtl="0" algn="l">
                        <a:spcBef>
                          <a:spcPts val="0"/>
                        </a:spcBef>
                        <a:spcAft>
                          <a:spcPts val="0"/>
                        </a:spcAft>
                        <a:buNone/>
                      </a:pPr>
                      <a:r>
                        <a:rPr b="1" lang="en" sz="1500">
                          <a:latin typeface="Lato"/>
                          <a:ea typeface="Lato"/>
                          <a:cs typeface="Lato"/>
                          <a:sym typeface="Lato"/>
                        </a:rPr>
                        <a:t>GAN2800.SD</a:t>
                      </a:r>
                      <a:endParaRPr b="1"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0.846</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0.112</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0.0300</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8375">
                <a:tc>
                  <a:txBody>
                    <a:bodyPr/>
                    <a:lstStyle/>
                    <a:p>
                      <a:pPr indent="0" lvl="0" marL="0" rtl="0" algn="l">
                        <a:spcBef>
                          <a:spcPts val="0"/>
                        </a:spcBef>
                        <a:spcAft>
                          <a:spcPts val="0"/>
                        </a:spcAft>
                        <a:buNone/>
                      </a:pPr>
                      <a:r>
                        <a:rPr b="1" lang="en" sz="1500">
                          <a:latin typeface="Lato"/>
                          <a:ea typeface="Lato"/>
                          <a:cs typeface="Lato"/>
                          <a:sym typeface="Lato"/>
                        </a:rPr>
                        <a:t>GAN2800.IP2P</a:t>
                      </a:r>
                      <a:endParaRPr b="1"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0.857</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0.1137</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0.0335</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8375">
                <a:tc>
                  <a:txBody>
                    <a:bodyPr/>
                    <a:lstStyle/>
                    <a:p>
                      <a:pPr indent="0" lvl="0" marL="0" rtl="0" algn="l">
                        <a:spcBef>
                          <a:spcPts val="0"/>
                        </a:spcBef>
                        <a:spcAft>
                          <a:spcPts val="0"/>
                        </a:spcAft>
                        <a:buNone/>
                      </a:pPr>
                      <a:r>
                        <a:rPr b="1" lang="en" sz="1500">
                          <a:solidFill>
                            <a:srgbClr val="FF0000"/>
                          </a:solidFill>
                          <a:latin typeface="Lato"/>
                          <a:ea typeface="Lato"/>
                          <a:cs typeface="Lato"/>
                          <a:sym typeface="Lato"/>
                        </a:rPr>
                        <a:t>GAN8000</a:t>
                      </a:r>
                      <a:endParaRPr b="1" sz="1500">
                        <a:solidFill>
                          <a:srgbClr val="FF0000"/>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rgbClr val="FF0000"/>
                          </a:solidFill>
                          <a:latin typeface="Lato"/>
                          <a:ea typeface="Lato"/>
                          <a:cs typeface="Lato"/>
                          <a:sym typeface="Lato"/>
                        </a:rPr>
                        <a:t>0.869</a:t>
                      </a:r>
                      <a:endParaRPr b="1" sz="1500">
                        <a:solidFill>
                          <a:srgbClr val="FF0000"/>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rgbClr val="FF0000"/>
                          </a:solidFill>
                          <a:latin typeface="Lato"/>
                          <a:ea typeface="Lato"/>
                          <a:cs typeface="Lato"/>
                          <a:sym typeface="Lato"/>
                        </a:rPr>
                        <a:t>0.1144</a:t>
                      </a:r>
                      <a:endParaRPr b="1" sz="1500">
                        <a:solidFill>
                          <a:srgbClr val="FF0000"/>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rgbClr val="FF0000"/>
                          </a:solidFill>
                          <a:latin typeface="Lato"/>
                          <a:ea typeface="Lato"/>
                          <a:cs typeface="Lato"/>
                          <a:sym typeface="Lato"/>
                        </a:rPr>
                        <a:t>0.0241</a:t>
                      </a:r>
                      <a:endParaRPr b="1" sz="1500">
                        <a:solidFill>
                          <a:srgbClr val="FF0000"/>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8375">
                <a:tc>
                  <a:txBody>
                    <a:bodyPr/>
                    <a:lstStyle/>
                    <a:p>
                      <a:pPr indent="0" lvl="0" marL="0" rtl="0" algn="l">
                        <a:spcBef>
                          <a:spcPts val="0"/>
                        </a:spcBef>
                        <a:spcAft>
                          <a:spcPts val="0"/>
                        </a:spcAft>
                        <a:buNone/>
                      </a:pPr>
                      <a:r>
                        <a:rPr b="1" lang="en" sz="1500">
                          <a:latin typeface="Lato"/>
                          <a:ea typeface="Lato"/>
                          <a:cs typeface="Lato"/>
                          <a:sym typeface="Lato"/>
                        </a:rPr>
                        <a:t>ADAIN4946</a:t>
                      </a:r>
                      <a:endParaRPr b="1"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0.811</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0.099</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Lato"/>
                          <a:ea typeface="Lato"/>
                          <a:cs typeface="Lato"/>
                          <a:sym typeface="Lato"/>
                        </a:rPr>
                        <a:t>0.0315</a:t>
                      </a:r>
                      <a:endParaRPr sz="1500">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15"/>
          <p:cNvSpPr txBox="1"/>
          <p:nvPr>
            <p:ph type="title"/>
          </p:nvPr>
        </p:nvSpPr>
        <p:spPr>
          <a:xfrm>
            <a:off x="1232725" y="666325"/>
            <a:ext cx="7038900" cy="73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500">
                <a:solidFill>
                  <a:schemeClr val="dk1"/>
                </a:solidFill>
                <a:latin typeface="Times New Roman"/>
                <a:ea typeface="Times New Roman"/>
                <a:cs typeface="Times New Roman"/>
                <a:sym typeface="Times New Roman"/>
              </a:rPr>
              <a:t>Contents</a:t>
            </a:r>
            <a:endParaRPr b="1" sz="3500">
              <a:solidFill>
                <a:schemeClr val="dk1"/>
              </a:solidFill>
              <a:latin typeface="Times New Roman"/>
              <a:ea typeface="Times New Roman"/>
              <a:cs typeface="Times New Roman"/>
              <a:sym typeface="Times New Roman"/>
            </a:endParaRPr>
          </a:p>
        </p:txBody>
      </p:sp>
      <p:sp>
        <p:nvSpPr>
          <p:cNvPr id="154" name="Google Shape;154;p15"/>
          <p:cNvSpPr txBox="1"/>
          <p:nvPr/>
        </p:nvSpPr>
        <p:spPr>
          <a:xfrm>
            <a:off x="877850" y="2126225"/>
            <a:ext cx="2058900" cy="44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Spectral"/>
                <a:ea typeface="Spectral"/>
                <a:cs typeface="Spectral"/>
                <a:sym typeface="Spectral"/>
              </a:rPr>
              <a:t>Background &amp; Motivation</a:t>
            </a:r>
            <a:r>
              <a:rPr b="1" lang="en" sz="2400">
                <a:solidFill>
                  <a:schemeClr val="dk1"/>
                </a:solidFill>
                <a:latin typeface="Spectral"/>
                <a:ea typeface="Spectral"/>
                <a:cs typeface="Spectral"/>
                <a:sym typeface="Spectral"/>
              </a:rPr>
              <a:t> </a:t>
            </a:r>
            <a:endParaRPr sz="2400">
              <a:solidFill>
                <a:schemeClr val="dk1"/>
              </a:solidFill>
            </a:endParaRPr>
          </a:p>
        </p:txBody>
      </p:sp>
      <p:sp>
        <p:nvSpPr>
          <p:cNvPr id="155" name="Google Shape;155;p15"/>
          <p:cNvSpPr txBox="1"/>
          <p:nvPr/>
        </p:nvSpPr>
        <p:spPr>
          <a:xfrm>
            <a:off x="1082925" y="3532888"/>
            <a:ext cx="1854000" cy="44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Spectral"/>
                <a:ea typeface="Spectral"/>
                <a:cs typeface="Spectral"/>
                <a:sym typeface="Spectral"/>
              </a:rPr>
              <a:t>Method</a:t>
            </a:r>
            <a:endParaRPr b="1" sz="2400">
              <a:solidFill>
                <a:schemeClr val="dk1"/>
              </a:solidFill>
              <a:latin typeface="Spectral"/>
              <a:ea typeface="Spectral"/>
              <a:cs typeface="Spectral"/>
              <a:sym typeface="Spectral"/>
            </a:endParaRPr>
          </a:p>
        </p:txBody>
      </p:sp>
      <p:sp>
        <p:nvSpPr>
          <p:cNvPr id="156" name="Google Shape;156;p15"/>
          <p:cNvSpPr txBox="1"/>
          <p:nvPr/>
        </p:nvSpPr>
        <p:spPr>
          <a:xfrm>
            <a:off x="6312310" y="3532888"/>
            <a:ext cx="1854000" cy="44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Spectral"/>
                <a:ea typeface="Spectral"/>
                <a:cs typeface="Spectral"/>
                <a:sym typeface="Spectral"/>
              </a:rPr>
              <a:t>Results</a:t>
            </a:r>
            <a:endParaRPr b="1" sz="2400">
              <a:solidFill>
                <a:schemeClr val="dk1"/>
              </a:solidFill>
              <a:latin typeface="Spectral"/>
              <a:ea typeface="Spectral"/>
              <a:cs typeface="Spectral"/>
              <a:sym typeface="Spectral"/>
            </a:endParaRPr>
          </a:p>
        </p:txBody>
      </p:sp>
      <p:sp>
        <p:nvSpPr>
          <p:cNvPr id="157" name="Google Shape;157;p15"/>
          <p:cNvSpPr txBox="1"/>
          <p:nvPr/>
        </p:nvSpPr>
        <p:spPr>
          <a:xfrm>
            <a:off x="6147450" y="2126225"/>
            <a:ext cx="2183700" cy="44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Spectral"/>
                <a:ea typeface="Spectral"/>
                <a:cs typeface="Spectral"/>
                <a:sym typeface="Spectral"/>
              </a:rPr>
              <a:t>Discussion</a:t>
            </a:r>
            <a:endParaRPr b="1" sz="2400">
              <a:solidFill>
                <a:schemeClr val="dk1"/>
              </a:solidFill>
              <a:latin typeface="Spectral"/>
              <a:ea typeface="Spectral"/>
              <a:cs typeface="Spectral"/>
              <a:sym typeface="Spectral"/>
            </a:endParaRPr>
          </a:p>
        </p:txBody>
      </p:sp>
      <p:cxnSp>
        <p:nvCxnSpPr>
          <p:cNvPr id="158" name="Google Shape;158;p15"/>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159" name="Google Shape;159;p15"/>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160" name="Google Shape;160;p15"/>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161" name="Google Shape;161;p15"/>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162" name="Google Shape;162;p15"/>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5400000">
            <a:off x="3185310" y="1660121"/>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5"/>
          <p:cNvGrpSpPr/>
          <p:nvPr/>
        </p:nvGrpSpPr>
        <p:grpSpPr>
          <a:xfrm>
            <a:off x="3078687" y="2700858"/>
            <a:ext cx="737729" cy="737729"/>
            <a:chOff x="2920647" y="2157958"/>
            <a:chExt cx="827700" cy="827700"/>
          </a:xfrm>
        </p:grpSpPr>
        <p:sp>
          <p:nvSpPr>
            <p:cNvPr id="167" name="Google Shape;167;p1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8" name="Google Shape;168;p1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sp>
        <p:nvSpPr>
          <p:cNvPr id="169" name="Google Shape;169;p15"/>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170" name="Google Shape;170;p15"/>
          <p:cNvGrpSpPr/>
          <p:nvPr/>
        </p:nvGrpSpPr>
        <p:grpSpPr>
          <a:xfrm rot="-5400000">
            <a:off x="4225338" y="3802929"/>
            <a:ext cx="737729" cy="737729"/>
            <a:chOff x="2920647" y="2157958"/>
            <a:chExt cx="827700" cy="827700"/>
          </a:xfrm>
        </p:grpSpPr>
        <p:sp>
          <p:nvSpPr>
            <p:cNvPr id="171" name="Google Shape;171;p1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5"/>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174" name="Google Shape;174;p15"/>
          <p:cNvGrpSpPr/>
          <p:nvPr/>
        </p:nvGrpSpPr>
        <p:grpSpPr>
          <a:xfrm>
            <a:off x="5313093" y="2700655"/>
            <a:ext cx="737804" cy="737804"/>
            <a:chOff x="5428888" y="2158023"/>
            <a:chExt cx="828900" cy="828900"/>
          </a:xfrm>
        </p:grpSpPr>
        <p:sp>
          <p:nvSpPr>
            <p:cNvPr id="175" name="Google Shape;175;p1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5"/>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178" name="Google Shape;178;p15"/>
          <p:cNvGrpSpPr/>
          <p:nvPr/>
        </p:nvGrpSpPr>
        <p:grpSpPr>
          <a:xfrm rot="5400000">
            <a:off x="4193370" y="1569752"/>
            <a:ext cx="737729" cy="737729"/>
            <a:chOff x="2920647" y="2157958"/>
            <a:chExt cx="827700" cy="827700"/>
          </a:xfrm>
        </p:grpSpPr>
        <p:sp>
          <p:nvSpPr>
            <p:cNvPr id="179" name="Google Shape;179;p1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5"/>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04</a:t>
            </a:r>
            <a:endParaRPr b="1" sz="1700">
              <a:solidFill>
                <a:srgbClr val="FFFFFF"/>
              </a:solidFill>
              <a:latin typeface="Roboto"/>
              <a:ea typeface="Roboto"/>
              <a:cs typeface="Roboto"/>
              <a:sym typeface="Roboto"/>
            </a:endParaRPr>
          </a:p>
        </p:txBody>
      </p:sp>
      <p:sp>
        <p:nvSpPr>
          <p:cNvPr id="182" name="Google Shape;182;p15"/>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sp>
        <p:nvSpPr>
          <p:cNvPr id="423" name="Google Shape;423;p33"/>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3.2</a:t>
            </a:r>
            <a:r>
              <a:rPr b="1" lang="en" sz="2500">
                <a:solidFill>
                  <a:schemeClr val="dk1"/>
                </a:solidFill>
                <a:latin typeface="Times New Roman"/>
                <a:ea typeface="Times New Roman"/>
                <a:cs typeface="Times New Roman"/>
                <a:sym typeface="Times New Roman"/>
              </a:rPr>
              <a:t> Results</a:t>
            </a:r>
            <a:endParaRPr b="1" sz="2500">
              <a:solidFill>
                <a:schemeClr val="dk1"/>
              </a:solidFill>
              <a:latin typeface="Times New Roman"/>
              <a:ea typeface="Times New Roman"/>
              <a:cs typeface="Times New Roman"/>
              <a:sym typeface="Times New Roman"/>
            </a:endParaRPr>
          </a:p>
        </p:txBody>
      </p:sp>
      <p:pic>
        <p:nvPicPr>
          <p:cNvPr id="424" name="Google Shape;424;p33"/>
          <p:cNvPicPr preferRelativeResize="0"/>
          <p:nvPr/>
        </p:nvPicPr>
        <p:blipFill>
          <a:blip r:embed="rId3">
            <a:alphaModFix/>
          </a:blip>
          <a:stretch>
            <a:fillRect/>
          </a:stretch>
        </p:blipFill>
        <p:spPr>
          <a:xfrm>
            <a:off x="704050" y="1453600"/>
            <a:ext cx="3631676" cy="2771375"/>
          </a:xfrm>
          <a:prstGeom prst="rect">
            <a:avLst/>
          </a:prstGeom>
          <a:noFill/>
          <a:ln>
            <a:noFill/>
          </a:ln>
        </p:spPr>
      </p:pic>
      <p:pic>
        <p:nvPicPr>
          <p:cNvPr id="425" name="Google Shape;425;p33"/>
          <p:cNvPicPr preferRelativeResize="0"/>
          <p:nvPr/>
        </p:nvPicPr>
        <p:blipFill>
          <a:blip r:embed="rId4">
            <a:alphaModFix/>
          </a:blip>
          <a:stretch>
            <a:fillRect/>
          </a:stretch>
        </p:blipFill>
        <p:spPr>
          <a:xfrm>
            <a:off x="4687350" y="1508450"/>
            <a:ext cx="3678074" cy="271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29" name="Shape 429"/>
        <p:cNvGrpSpPr/>
        <p:nvPr/>
      </p:nvGrpSpPr>
      <p:grpSpPr>
        <a:xfrm>
          <a:off x="0" y="0"/>
          <a:ext cx="0" cy="0"/>
          <a:chOff x="0" y="0"/>
          <a:chExt cx="0" cy="0"/>
        </a:xfrm>
      </p:grpSpPr>
      <p:sp>
        <p:nvSpPr>
          <p:cNvPr id="430" name="Google Shape;430;p34"/>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3.1 Results</a:t>
            </a:r>
            <a:endParaRPr b="1" sz="2500">
              <a:solidFill>
                <a:schemeClr val="dk1"/>
              </a:solidFill>
              <a:latin typeface="Times New Roman"/>
              <a:ea typeface="Times New Roman"/>
              <a:cs typeface="Times New Roman"/>
              <a:sym typeface="Times New Roman"/>
            </a:endParaRPr>
          </a:p>
        </p:txBody>
      </p:sp>
      <p:pic>
        <p:nvPicPr>
          <p:cNvPr id="431" name="Google Shape;431;p34"/>
          <p:cNvPicPr preferRelativeResize="0"/>
          <p:nvPr/>
        </p:nvPicPr>
        <p:blipFill>
          <a:blip r:embed="rId4">
            <a:alphaModFix/>
          </a:blip>
          <a:stretch>
            <a:fillRect/>
          </a:stretch>
        </p:blipFill>
        <p:spPr>
          <a:xfrm>
            <a:off x="2307625" y="1191575"/>
            <a:ext cx="4940649" cy="3823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p35"/>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3.3 Output</a:t>
            </a:r>
            <a:endParaRPr b="1" sz="2500">
              <a:solidFill>
                <a:schemeClr val="dk1"/>
              </a:solidFill>
              <a:latin typeface="Times New Roman"/>
              <a:ea typeface="Times New Roman"/>
              <a:cs typeface="Times New Roman"/>
              <a:sym typeface="Times New Roman"/>
            </a:endParaRPr>
          </a:p>
        </p:txBody>
      </p:sp>
      <p:grpSp>
        <p:nvGrpSpPr>
          <p:cNvPr id="437" name="Google Shape;437;p35"/>
          <p:cNvGrpSpPr/>
          <p:nvPr/>
        </p:nvGrpSpPr>
        <p:grpSpPr>
          <a:xfrm>
            <a:off x="193238" y="1623450"/>
            <a:ext cx="2872500" cy="3434925"/>
            <a:chOff x="248463" y="1590275"/>
            <a:chExt cx="2872500" cy="3434925"/>
          </a:xfrm>
        </p:grpSpPr>
        <p:pic>
          <p:nvPicPr>
            <p:cNvPr id="438" name="Google Shape;438;p35"/>
            <p:cNvPicPr preferRelativeResize="0"/>
            <p:nvPr/>
          </p:nvPicPr>
          <p:blipFill>
            <a:blip r:embed="rId3">
              <a:alphaModFix/>
            </a:blip>
            <a:stretch>
              <a:fillRect/>
            </a:stretch>
          </p:blipFill>
          <p:spPr>
            <a:xfrm>
              <a:off x="370650" y="1590275"/>
              <a:ext cx="2628124" cy="1484175"/>
            </a:xfrm>
            <a:prstGeom prst="rect">
              <a:avLst/>
            </a:prstGeom>
            <a:noFill/>
            <a:ln>
              <a:noFill/>
            </a:ln>
          </p:spPr>
        </p:pic>
        <p:sp>
          <p:nvSpPr>
            <p:cNvPr id="439" name="Google Shape;439;p35"/>
            <p:cNvSpPr/>
            <p:nvPr/>
          </p:nvSpPr>
          <p:spPr>
            <a:xfrm rot="-5400000">
              <a:off x="1239800" y="3420425"/>
              <a:ext cx="8898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0" name="Google Shape;440;p35"/>
            <p:cNvSpPr/>
            <p:nvPr/>
          </p:nvSpPr>
          <p:spPr>
            <a:xfrm>
              <a:off x="248463" y="4039400"/>
              <a:ext cx="2872500" cy="98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Add Van Gogh Style to this image</a:t>
              </a:r>
              <a:endParaRPr sz="1800">
                <a:latin typeface="Lato"/>
                <a:ea typeface="Lato"/>
                <a:cs typeface="Lato"/>
                <a:sym typeface="Lato"/>
              </a:endParaRPr>
            </a:p>
          </p:txBody>
        </p:sp>
      </p:grpSp>
      <p:pic>
        <p:nvPicPr>
          <p:cNvPr id="441" name="Google Shape;441;p35"/>
          <p:cNvPicPr preferRelativeResize="0"/>
          <p:nvPr/>
        </p:nvPicPr>
        <p:blipFill>
          <a:blip r:embed="rId4">
            <a:alphaModFix/>
          </a:blip>
          <a:stretch>
            <a:fillRect/>
          </a:stretch>
        </p:blipFill>
        <p:spPr>
          <a:xfrm>
            <a:off x="3675850" y="1997575"/>
            <a:ext cx="2522348" cy="1500173"/>
          </a:xfrm>
          <a:prstGeom prst="rect">
            <a:avLst/>
          </a:prstGeom>
          <a:noFill/>
          <a:ln>
            <a:noFill/>
          </a:ln>
        </p:spPr>
      </p:pic>
      <p:pic>
        <p:nvPicPr>
          <p:cNvPr id="442" name="Google Shape;442;p35"/>
          <p:cNvPicPr preferRelativeResize="0"/>
          <p:nvPr/>
        </p:nvPicPr>
        <p:blipFill>
          <a:blip r:embed="rId5">
            <a:alphaModFix/>
          </a:blip>
          <a:stretch>
            <a:fillRect/>
          </a:stretch>
        </p:blipFill>
        <p:spPr>
          <a:xfrm>
            <a:off x="3675874" y="489400"/>
            <a:ext cx="2522312" cy="1500173"/>
          </a:xfrm>
          <a:prstGeom prst="rect">
            <a:avLst/>
          </a:prstGeom>
          <a:noFill/>
          <a:ln>
            <a:noFill/>
          </a:ln>
        </p:spPr>
      </p:pic>
      <p:pic>
        <p:nvPicPr>
          <p:cNvPr id="443" name="Google Shape;443;p35"/>
          <p:cNvPicPr preferRelativeResize="0"/>
          <p:nvPr/>
        </p:nvPicPr>
        <p:blipFill>
          <a:blip r:embed="rId6">
            <a:alphaModFix/>
          </a:blip>
          <a:stretch>
            <a:fillRect/>
          </a:stretch>
        </p:blipFill>
        <p:spPr>
          <a:xfrm>
            <a:off x="6198197" y="1997575"/>
            <a:ext cx="2445553" cy="1500173"/>
          </a:xfrm>
          <a:prstGeom prst="rect">
            <a:avLst/>
          </a:prstGeom>
          <a:noFill/>
          <a:ln>
            <a:noFill/>
          </a:ln>
        </p:spPr>
      </p:pic>
      <p:pic>
        <p:nvPicPr>
          <p:cNvPr id="444" name="Google Shape;444;p35"/>
          <p:cNvPicPr preferRelativeResize="0"/>
          <p:nvPr/>
        </p:nvPicPr>
        <p:blipFill>
          <a:blip r:embed="rId7">
            <a:alphaModFix/>
          </a:blip>
          <a:stretch>
            <a:fillRect/>
          </a:stretch>
        </p:blipFill>
        <p:spPr>
          <a:xfrm>
            <a:off x="5068351" y="3505758"/>
            <a:ext cx="2338596" cy="1390892"/>
          </a:xfrm>
          <a:prstGeom prst="rect">
            <a:avLst/>
          </a:prstGeom>
          <a:noFill/>
          <a:ln>
            <a:noFill/>
          </a:ln>
        </p:spPr>
      </p:pic>
      <p:pic>
        <p:nvPicPr>
          <p:cNvPr id="445" name="Google Shape;445;p35"/>
          <p:cNvPicPr preferRelativeResize="0"/>
          <p:nvPr/>
        </p:nvPicPr>
        <p:blipFill>
          <a:blip r:embed="rId8">
            <a:alphaModFix/>
          </a:blip>
          <a:stretch>
            <a:fillRect/>
          </a:stretch>
        </p:blipFill>
        <p:spPr>
          <a:xfrm>
            <a:off x="6198174" y="497402"/>
            <a:ext cx="2445553" cy="1484175"/>
          </a:xfrm>
          <a:prstGeom prst="rect">
            <a:avLst/>
          </a:prstGeom>
          <a:noFill/>
          <a:ln>
            <a:noFill/>
          </a:ln>
        </p:spPr>
      </p:pic>
      <p:sp>
        <p:nvSpPr>
          <p:cNvPr id="446" name="Google Shape;446;p35"/>
          <p:cNvSpPr txBox="1"/>
          <p:nvPr/>
        </p:nvSpPr>
        <p:spPr>
          <a:xfrm>
            <a:off x="3834850" y="3417250"/>
            <a:ext cx="12336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GAN2800.SD</a:t>
            </a:r>
            <a:endParaRPr b="1">
              <a:solidFill>
                <a:schemeClr val="dk1"/>
              </a:solidFill>
              <a:latin typeface="Lato"/>
              <a:ea typeface="Lato"/>
              <a:cs typeface="Lato"/>
              <a:sym typeface="Lato"/>
            </a:endParaRPr>
          </a:p>
        </p:txBody>
      </p:sp>
      <p:sp>
        <p:nvSpPr>
          <p:cNvPr id="447" name="Google Shape;447;p35"/>
          <p:cNvSpPr txBox="1"/>
          <p:nvPr/>
        </p:nvSpPr>
        <p:spPr>
          <a:xfrm>
            <a:off x="7406950" y="3417250"/>
            <a:ext cx="1329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GAN2800.IP2P</a:t>
            </a:r>
            <a:endParaRPr b="1">
              <a:solidFill>
                <a:schemeClr val="dk1"/>
              </a:solidFill>
              <a:latin typeface="Lato"/>
              <a:ea typeface="Lato"/>
              <a:cs typeface="Lato"/>
              <a:sym typeface="Lato"/>
            </a:endParaRPr>
          </a:p>
        </p:txBody>
      </p:sp>
      <p:sp>
        <p:nvSpPr>
          <p:cNvPr id="448" name="Google Shape;448;p35"/>
          <p:cNvSpPr txBox="1"/>
          <p:nvPr/>
        </p:nvSpPr>
        <p:spPr>
          <a:xfrm>
            <a:off x="5841804" y="4829575"/>
            <a:ext cx="10161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GAN8000</a:t>
            </a:r>
            <a:endParaRPr b="1">
              <a:solidFill>
                <a:schemeClr val="dk1"/>
              </a:solidFill>
              <a:latin typeface="Lato"/>
              <a:ea typeface="Lato"/>
              <a:cs typeface="Lato"/>
              <a:sym typeface="Lato"/>
            </a:endParaRPr>
          </a:p>
        </p:txBody>
      </p:sp>
      <p:sp>
        <p:nvSpPr>
          <p:cNvPr id="449" name="Google Shape;449;p35"/>
          <p:cNvSpPr txBox="1"/>
          <p:nvPr/>
        </p:nvSpPr>
        <p:spPr>
          <a:xfrm>
            <a:off x="4059263" y="198225"/>
            <a:ext cx="1740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Instruct Pix2pix </a:t>
            </a:r>
            <a:endParaRPr b="1">
              <a:solidFill>
                <a:schemeClr val="dk1"/>
              </a:solidFill>
              <a:latin typeface="Lato"/>
              <a:ea typeface="Lato"/>
              <a:cs typeface="Lato"/>
              <a:sym typeface="Lato"/>
            </a:endParaRPr>
          </a:p>
        </p:txBody>
      </p:sp>
      <p:sp>
        <p:nvSpPr>
          <p:cNvPr id="450" name="Google Shape;450;p35"/>
          <p:cNvSpPr txBox="1"/>
          <p:nvPr/>
        </p:nvSpPr>
        <p:spPr>
          <a:xfrm>
            <a:off x="6783450" y="198225"/>
            <a:ext cx="1329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ADAIN4946</a:t>
            </a:r>
            <a:endParaRPr b="1">
              <a:solidFill>
                <a:schemeClr val="dk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54" name="Shape 454"/>
        <p:cNvGrpSpPr/>
        <p:nvPr/>
      </p:nvGrpSpPr>
      <p:grpSpPr>
        <a:xfrm>
          <a:off x="0" y="0"/>
          <a:ext cx="0" cy="0"/>
          <a:chOff x="0" y="0"/>
          <a:chExt cx="0" cy="0"/>
        </a:xfrm>
      </p:grpSpPr>
      <p:grpSp>
        <p:nvGrpSpPr>
          <p:cNvPr id="455" name="Google Shape;455;p36"/>
          <p:cNvGrpSpPr/>
          <p:nvPr/>
        </p:nvGrpSpPr>
        <p:grpSpPr>
          <a:xfrm>
            <a:off x="409288" y="854288"/>
            <a:ext cx="2872500" cy="3434925"/>
            <a:chOff x="248463" y="1590275"/>
            <a:chExt cx="2872500" cy="3434925"/>
          </a:xfrm>
        </p:grpSpPr>
        <p:pic>
          <p:nvPicPr>
            <p:cNvPr id="456" name="Google Shape;456;p36"/>
            <p:cNvPicPr preferRelativeResize="0"/>
            <p:nvPr/>
          </p:nvPicPr>
          <p:blipFill>
            <a:blip r:embed="rId3">
              <a:alphaModFix/>
            </a:blip>
            <a:stretch>
              <a:fillRect/>
            </a:stretch>
          </p:blipFill>
          <p:spPr>
            <a:xfrm>
              <a:off x="370650" y="1590275"/>
              <a:ext cx="2628124" cy="1484175"/>
            </a:xfrm>
            <a:prstGeom prst="rect">
              <a:avLst/>
            </a:prstGeom>
            <a:noFill/>
            <a:ln>
              <a:noFill/>
            </a:ln>
          </p:spPr>
        </p:pic>
        <p:sp>
          <p:nvSpPr>
            <p:cNvPr id="457" name="Google Shape;457;p36"/>
            <p:cNvSpPr/>
            <p:nvPr/>
          </p:nvSpPr>
          <p:spPr>
            <a:xfrm rot="-5400000">
              <a:off x="1239800" y="3420425"/>
              <a:ext cx="8898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8" name="Google Shape;458;p36"/>
            <p:cNvSpPr/>
            <p:nvPr/>
          </p:nvSpPr>
          <p:spPr>
            <a:xfrm>
              <a:off x="248463" y="4039400"/>
              <a:ext cx="2872500" cy="98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Add Van Gogh Style to this image</a:t>
              </a:r>
              <a:endParaRPr sz="1800">
                <a:latin typeface="Lato"/>
                <a:ea typeface="Lato"/>
                <a:cs typeface="Lato"/>
                <a:sym typeface="Lato"/>
              </a:endParaRPr>
            </a:p>
          </p:txBody>
        </p:sp>
      </p:grpSp>
      <p:pic>
        <p:nvPicPr>
          <p:cNvPr id="459" name="Google Shape;459;p36"/>
          <p:cNvPicPr preferRelativeResize="0"/>
          <p:nvPr/>
        </p:nvPicPr>
        <p:blipFill>
          <a:blip r:embed="rId4">
            <a:alphaModFix/>
          </a:blip>
          <a:stretch>
            <a:fillRect/>
          </a:stretch>
        </p:blipFill>
        <p:spPr>
          <a:xfrm>
            <a:off x="3675850" y="1997575"/>
            <a:ext cx="2522348" cy="1500173"/>
          </a:xfrm>
          <a:prstGeom prst="rect">
            <a:avLst/>
          </a:prstGeom>
          <a:noFill/>
          <a:ln>
            <a:noFill/>
          </a:ln>
        </p:spPr>
      </p:pic>
      <p:pic>
        <p:nvPicPr>
          <p:cNvPr id="460" name="Google Shape;460;p36"/>
          <p:cNvPicPr preferRelativeResize="0"/>
          <p:nvPr/>
        </p:nvPicPr>
        <p:blipFill>
          <a:blip r:embed="rId5">
            <a:alphaModFix/>
          </a:blip>
          <a:stretch>
            <a:fillRect/>
          </a:stretch>
        </p:blipFill>
        <p:spPr>
          <a:xfrm>
            <a:off x="3675874" y="489400"/>
            <a:ext cx="2522312" cy="1500173"/>
          </a:xfrm>
          <a:prstGeom prst="rect">
            <a:avLst/>
          </a:prstGeom>
          <a:noFill/>
          <a:ln>
            <a:noFill/>
          </a:ln>
        </p:spPr>
      </p:pic>
      <p:pic>
        <p:nvPicPr>
          <p:cNvPr id="461" name="Google Shape;461;p36"/>
          <p:cNvPicPr preferRelativeResize="0"/>
          <p:nvPr/>
        </p:nvPicPr>
        <p:blipFill>
          <a:blip r:embed="rId6">
            <a:alphaModFix/>
          </a:blip>
          <a:stretch>
            <a:fillRect/>
          </a:stretch>
        </p:blipFill>
        <p:spPr>
          <a:xfrm>
            <a:off x="6198197" y="1997575"/>
            <a:ext cx="2445553" cy="1500173"/>
          </a:xfrm>
          <a:prstGeom prst="rect">
            <a:avLst/>
          </a:prstGeom>
          <a:noFill/>
          <a:ln>
            <a:noFill/>
          </a:ln>
        </p:spPr>
      </p:pic>
      <p:pic>
        <p:nvPicPr>
          <p:cNvPr id="462" name="Google Shape;462;p36"/>
          <p:cNvPicPr preferRelativeResize="0"/>
          <p:nvPr/>
        </p:nvPicPr>
        <p:blipFill>
          <a:blip r:embed="rId7">
            <a:alphaModFix/>
          </a:blip>
          <a:stretch>
            <a:fillRect/>
          </a:stretch>
        </p:blipFill>
        <p:spPr>
          <a:xfrm>
            <a:off x="5068351" y="3505758"/>
            <a:ext cx="2338596" cy="1390892"/>
          </a:xfrm>
          <a:prstGeom prst="rect">
            <a:avLst/>
          </a:prstGeom>
          <a:noFill/>
          <a:ln>
            <a:noFill/>
          </a:ln>
        </p:spPr>
      </p:pic>
      <p:pic>
        <p:nvPicPr>
          <p:cNvPr id="463" name="Google Shape;463;p36"/>
          <p:cNvPicPr preferRelativeResize="0"/>
          <p:nvPr/>
        </p:nvPicPr>
        <p:blipFill>
          <a:blip r:embed="rId8">
            <a:alphaModFix/>
          </a:blip>
          <a:stretch>
            <a:fillRect/>
          </a:stretch>
        </p:blipFill>
        <p:spPr>
          <a:xfrm>
            <a:off x="6198174" y="497402"/>
            <a:ext cx="2445553" cy="1484175"/>
          </a:xfrm>
          <a:prstGeom prst="rect">
            <a:avLst/>
          </a:prstGeom>
          <a:noFill/>
          <a:ln>
            <a:noFill/>
          </a:ln>
        </p:spPr>
      </p:pic>
      <p:sp>
        <p:nvSpPr>
          <p:cNvPr id="464" name="Google Shape;464;p36"/>
          <p:cNvSpPr txBox="1"/>
          <p:nvPr/>
        </p:nvSpPr>
        <p:spPr>
          <a:xfrm>
            <a:off x="3834850" y="3417250"/>
            <a:ext cx="12336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GAN2800.SD</a:t>
            </a:r>
            <a:endParaRPr b="1">
              <a:solidFill>
                <a:schemeClr val="dk1"/>
              </a:solidFill>
              <a:latin typeface="Lato"/>
              <a:ea typeface="Lato"/>
              <a:cs typeface="Lato"/>
              <a:sym typeface="Lato"/>
            </a:endParaRPr>
          </a:p>
        </p:txBody>
      </p:sp>
      <p:sp>
        <p:nvSpPr>
          <p:cNvPr id="465" name="Google Shape;465;p36"/>
          <p:cNvSpPr txBox="1"/>
          <p:nvPr/>
        </p:nvSpPr>
        <p:spPr>
          <a:xfrm>
            <a:off x="7406950" y="3417250"/>
            <a:ext cx="1329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GAN2800.IP2P</a:t>
            </a:r>
            <a:endParaRPr b="1">
              <a:solidFill>
                <a:schemeClr val="dk1"/>
              </a:solidFill>
              <a:latin typeface="Lato"/>
              <a:ea typeface="Lato"/>
              <a:cs typeface="Lato"/>
              <a:sym typeface="Lato"/>
            </a:endParaRPr>
          </a:p>
        </p:txBody>
      </p:sp>
      <p:sp>
        <p:nvSpPr>
          <p:cNvPr id="466" name="Google Shape;466;p36"/>
          <p:cNvSpPr txBox="1"/>
          <p:nvPr/>
        </p:nvSpPr>
        <p:spPr>
          <a:xfrm>
            <a:off x="5841804" y="4829575"/>
            <a:ext cx="10161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GAN8000</a:t>
            </a:r>
            <a:endParaRPr b="1">
              <a:solidFill>
                <a:schemeClr val="dk1"/>
              </a:solidFill>
              <a:latin typeface="Lato"/>
              <a:ea typeface="Lato"/>
              <a:cs typeface="Lato"/>
              <a:sym typeface="Lato"/>
            </a:endParaRPr>
          </a:p>
        </p:txBody>
      </p:sp>
      <p:sp>
        <p:nvSpPr>
          <p:cNvPr id="467" name="Google Shape;467;p36"/>
          <p:cNvSpPr txBox="1"/>
          <p:nvPr/>
        </p:nvSpPr>
        <p:spPr>
          <a:xfrm>
            <a:off x="4059263" y="198225"/>
            <a:ext cx="1740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Instruct Pix2pix </a:t>
            </a:r>
            <a:endParaRPr b="1">
              <a:solidFill>
                <a:schemeClr val="dk1"/>
              </a:solidFill>
              <a:latin typeface="Lato"/>
              <a:ea typeface="Lato"/>
              <a:cs typeface="Lato"/>
              <a:sym typeface="Lato"/>
            </a:endParaRPr>
          </a:p>
        </p:txBody>
      </p:sp>
      <p:sp>
        <p:nvSpPr>
          <p:cNvPr id="468" name="Google Shape;468;p36"/>
          <p:cNvSpPr txBox="1"/>
          <p:nvPr/>
        </p:nvSpPr>
        <p:spPr>
          <a:xfrm>
            <a:off x="6783450" y="198225"/>
            <a:ext cx="1329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ADAIN4946</a:t>
            </a:r>
            <a:endParaRPr b="1">
              <a:solidFill>
                <a:schemeClr val="dk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2" name="Shape 472"/>
        <p:cNvGrpSpPr/>
        <p:nvPr/>
      </p:nvGrpSpPr>
      <p:grpSpPr>
        <a:xfrm>
          <a:off x="0" y="0"/>
          <a:ext cx="0" cy="0"/>
          <a:chOff x="0" y="0"/>
          <a:chExt cx="0" cy="0"/>
        </a:xfrm>
      </p:grpSpPr>
      <p:sp>
        <p:nvSpPr>
          <p:cNvPr id="473" name="Google Shape;473;p37"/>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3.3 Output</a:t>
            </a:r>
            <a:endParaRPr b="1" sz="2500">
              <a:solidFill>
                <a:schemeClr val="dk1"/>
              </a:solidFill>
              <a:latin typeface="Times New Roman"/>
              <a:ea typeface="Times New Roman"/>
              <a:cs typeface="Times New Roman"/>
              <a:sym typeface="Times New Roman"/>
            </a:endParaRPr>
          </a:p>
        </p:txBody>
      </p:sp>
      <p:pic>
        <p:nvPicPr>
          <p:cNvPr id="474" name="Google Shape;474;p37"/>
          <p:cNvPicPr preferRelativeResize="0"/>
          <p:nvPr/>
        </p:nvPicPr>
        <p:blipFill>
          <a:blip r:embed="rId3">
            <a:alphaModFix/>
          </a:blip>
          <a:stretch>
            <a:fillRect/>
          </a:stretch>
        </p:blipFill>
        <p:spPr>
          <a:xfrm>
            <a:off x="3608750" y="580600"/>
            <a:ext cx="2547472" cy="1455388"/>
          </a:xfrm>
          <a:prstGeom prst="rect">
            <a:avLst/>
          </a:prstGeom>
          <a:noFill/>
          <a:ln>
            <a:noFill/>
          </a:ln>
        </p:spPr>
      </p:pic>
      <p:pic>
        <p:nvPicPr>
          <p:cNvPr id="475" name="Google Shape;475;p37"/>
          <p:cNvPicPr preferRelativeResize="0"/>
          <p:nvPr/>
        </p:nvPicPr>
        <p:blipFill>
          <a:blip r:embed="rId4">
            <a:alphaModFix/>
          </a:blip>
          <a:stretch>
            <a:fillRect/>
          </a:stretch>
        </p:blipFill>
        <p:spPr>
          <a:xfrm>
            <a:off x="3608750" y="2035999"/>
            <a:ext cx="2547462" cy="1455399"/>
          </a:xfrm>
          <a:prstGeom prst="rect">
            <a:avLst/>
          </a:prstGeom>
          <a:noFill/>
          <a:ln>
            <a:noFill/>
          </a:ln>
        </p:spPr>
      </p:pic>
      <p:pic>
        <p:nvPicPr>
          <p:cNvPr id="476" name="Google Shape;476;p37"/>
          <p:cNvPicPr preferRelativeResize="0"/>
          <p:nvPr/>
        </p:nvPicPr>
        <p:blipFill>
          <a:blip r:embed="rId5">
            <a:alphaModFix/>
          </a:blip>
          <a:stretch>
            <a:fillRect/>
          </a:stretch>
        </p:blipFill>
        <p:spPr>
          <a:xfrm>
            <a:off x="6156210" y="2047297"/>
            <a:ext cx="2661414" cy="1455399"/>
          </a:xfrm>
          <a:prstGeom prst="rect">
            <a:avLst/>
          </a:prstGeom>
          <a:noFill/>
          <a:ln>
            <a:noFill/>
          </a:ln>
        </p:spPr>
      </p:pic>
      <p:grpSp>
        <p:nvGrpSpPr>
          <p:cNvPr id="477" name="Google Shape;477;p37"/>
          <p:cNvGrpSpPr/>
          <p:nvPr/>
        </p:nvGrpSpPr>
        <p:grpSpPr>
          <a:xfrm>
            <a:off x="154675" y="1662600"/>
            <a:ext cx="3135900" cy="3290275"/>
            <a:chOff x="-33150" y="1663700"/>
            <a:chExt cx="3135900" cy="3290275"/>
          </a:xfrm>
        </p:grpSpPr>
        <p:pic>
          <p:nvPicPr>
            <p:cNvPr id="478" name="Google Shape;478;p37"/>
            <p:cNvPicPr preferRelativeResize="0"/>
            <p:nvPr/>
          </p:nvPicPr>
          <p:blipFill>
            <a:blip r:embed="rId6">
              <a:alphaModFix/>
            </a:blip>
            <a:stretch>
              <a:fillRect/>
            </a:stretch>
          </p:blipFill>
          <p:spPr>
            <a:xfrm>
              <a:off x="138528" y="1663700"/>
              <a:ext cx="2858851" cy="1509776"/>
            </a:xfrm>
            <a:prstGeom prst="rect">
              <a:avLst/>
            </a:prstGeom>
            <a:noFill/>
            <a:ln>
              <a:noFill/>
            </a:ln>
          </p:spPr>
        </p:pic>
        <p:sp>
          <p:nvSpPr>
            <p:cNvPr id="479" name="Google Shape;479;p37"/>
            <p:cNvSpPr/>
            <p:nvPr/>
          </p:nvSpPr>
          <p:spPr>
            <a:xfrm rot="-5400000">
              <a:off x="1049700" y="3522075"/>
              <a:ext cx="9702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0" name="Google Shape;480;p37"/>
            <p:cNvSpPr/>
            <p:nvPr/>
          </p:nvSpPr>
          <p:spPr>
            <a:xfrm>
              <a:off x="-33150" y="4143675"/>
              <a:ext cx="3135900" cy="810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Add Ukiyoe Style to this image</a:t>
              </a:r>
              <a:endParaRPr sz="1800">
                <a:latin typeface="Lato"/>
                <a:ea typeface="Lato"/>
                <a:cs typeface="Lato"/>
                <a:sym typeface="Lato"/>
              </a:endParaRPr>
            </a:p>
          </p:txBody>
        </p:sp>
      </p:grpSp>
      <p:pic>
        <p:nvPicPr>
          <p:cNvPr id="481" name="Google Shape;481;p37"/>
          <p:cNvPicPr preferRelativeResize="0"/>
          <p:nvPr/>
        </p:nvPicPr>
        <p:blipFill>
          <a:blip r:embed="rId7">
            <a:alphaModFix/>
          </a:blip>
          <a:stretch>
            <a:fillRect/>
          </a:stretch>
        </p:blipFill>
        <p:spPr>
          <a:xfrm>
            <a:off x="4906943" y="3513998"/>
            <a:ext cx="2661414" cy="1419551"/>
          </a:xfrm>
          <a:prstGeom prst="rect">
            <a:avLst/>
          </a:prstGeom>
          <a:noFill/>
          <a:ln>
            <a:noFill/>
          </a:ln>
        </p:spPr>
      </p:pic>
      <p:pic>
        <p:nvPicPr>
          <p:cNvPr id="482" name="Google Shape;482;p37"/>
          <p:cNvPicPr preferRelativeResize="0"/>
          <p:nvPr/>
        </p:nvPicPr>
        <p:blipFill>
          <a:blip r:embed="rId8">
            <a:alphaModFix/>
          </a:blip>
          <a:stretch>
            <a:fillRect/>
          </a:stretch>
        </p:blipFill>
        <p:spPr>
          <a:xfrm>
            <a:off x="6156210" y="580600"/>
            <a:ext cx="2661414" cy="1455399"/>
          </a:xfrm>
          <a:prstGeom prst="rect">
            <a:avLst/>
          </a:prstGeom>
          <a:noFill/>
          <a:ln>
            <a:noFill/>
          </a:ln>
        </p:spPr>
      </p:pic>
      <p:sp>
        <p:nvSpPr>
          <p:cNvPr id="483" name="Google Shape;483;p37"/>
          <p:cNvSpPr txBox="1"/>
          <p:nvPr/>
        </p:nvSpPr>
        <p:spPr>
          <a:xfrm>
            <a:off x="3699250" y="3417250"/>
            <a:ext cx="12687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GAN2800.SD</a:t>
            </a:r>
            <a:endParaRPr b="1">
              <a:solidFill>
                <a:schemeClr val="dk1"/>
              </a:solidFill>
              <a:latin typeface="Lato"/>
              <a:ea typeface="Lato"/>
              <a:cs typeface="Lato"/>
              <a:sym typeface="Lato"/>
            </a:endParaRPr>
          </a:p>
        </p:txBody>
      </p:sp>
      <p:sp>
        <p:nvSpPr>
          <p:cNvPr id="484" name="Google Shape;484;p37"/>
          <p:cNvSpPr txBox="1"/>
          <p:nvPr/>
        </p:nvSpPr>
        <p:spPr>
          <a:xfrm>
            <a:off x="7508575" y="3417250"/>
            <a:ext cx="14073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GAN2800.IP2P</a:t>
            </a:r>
            <a:endParaRPr b="1">
              <a:solidFill>
                <a:schemeClr val="dk1"/>
              </a:solidFill>
              <a:latin typeface="Lato"/>
              <a:ea typeface="Lato"/>
              <a:cs typeface="Lato"/>
              <a:sym typeface="Lato"/>
            </a:endParaRPr>
          </a:p>
        </p:txBody>
      </p:sp>
      <p:sp>
        <p:nvSpPr>
          <p:cNvPr id="485" name="Google Shape;485;p37"/>
          <p:cNvSpPr txBox="1"/>
          <p:nvPr/>
        </p:nvSpPr>
        <p:spPr>
          <a:xfrm>
            <a:off x="5841808" y="4829575"/>
            <a:ext cx="12687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GAN8000</a:t>
            </a:r>
            <a:endParaRPr b="1">
              <a:solidFill>
                <a:schemeClr val="dk1"/>
              </a:solidFill>
              <a:latin typeface="Lato"/>
              <a:ea typeface="Lato"/>
              <a:cs typeface="Lato"/>
              <a:sym typeface="Lato"/>
            </a:endParaRPr>
          </a:p>
        </p:txBody>
      </p:sp>
      <p:sp>
        <p:nvSpPr>
          <p:cNvPr id="486" name="Google Shape;486;p37"/>
          <p:cNvSpPr txBox="1"/>
          <p:nvPr/>
        </p:nvSpPr>
        <p:spPr>
          <a:xfrm>
            <a:off x="4173488" y="277475"/>
            <a:ext cx="1740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Instruct Pix2pix</a:t>
            </a:r>
            <a:r>
              <a:rPr b="1" lang="en" sz="1300">
                <a:solidFill>
                  <a:schemeClr val="dk1"/>
                </a:solidFill>
                <a:latin typeface="Lato"/>
                <a:ea typeface="Lato"/>
                <a:cs typeface="Lato"/>
                <a:sym typeface="Lato"/>
              </a:rPr>
              <a:t> </a:t>
            </a:r>
            <a:endParaRPr b="1">
              <a:solidFill>
                <a:schemeClr val="dk1"/>
              </a:solidFill>
              <a:latin typeface="Lato"/>
              <a:ea typeface="Lato"/>
              <a:cs typeface="Lato"/>
              <a:sym typeface="Lato"/>
            </a:endParaRPr>
          </a:p>
        </p:txBody>
      </p:sp>
      <p:sp>
        <p:nvSpPr>
          <p:cNvPr id="487" name="Google Shape;487;p37"/>
          <p:cNvSpPr txBox="1"/>
          <p:nvPr/>
        </p:nvSpPr>
        <p:spPr>
          <a:xfrm>
            <a:off x="7320750" y="277475"/>
            <a:ext cx="14073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ADAIN4946 </a:t>
            </a:r>
            <a:endParaRPr b="1">
              <a:solidFill>
                <a:schemeClr val="dk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91" name="Shape 491"/>
        <p:cNvGrpSpPr/>
        <p:nvPr/>
      </p:nvGrpSpPr>
      <p:grpSpPr>
        <a:xfrm>
          <a:off x="0" y="0"/>
          <a:ext cx="0" cy="0"/>
          <a:chOff x="0" y="0"/>
          <a:chExt cx="0" cy="0"/>
        </a:xfrm>
      </p:grpSpPr>
      <p:pic>
        <p:nvPicPr>
          <p:cNvPr id="492" name="Google Shape;492;p38"/>
          <p:cNvPicPr preferRelativeResize="0"/>
          <p:nvPr/>
        </p:nvPicPr>
        <p:blipFill>
          <a:blip r:embed="rId3">
            <a:alphaModFix/>
          </a:blip>
          <a:stretch>
            <a:fillRect/>
          </a:stretch>
        </p:blipFill>
        <p:spPr>
          <a:xfrm>
            <a:off x="3608750" y="580600"/>
            <a:ext cx="2547472" cy="1455388"/>
          </a:xfrm>
          <a:prstGeom prst="rect">
            <a:avLst/>
          </a:prstGeom>
          <a:noFill/>
          <a:ln>
            <a:noFill/>
          </a:ln>
        </p:spPr>
      </p:pic>
      <p:pic>
        <p:nvPicPr>
          <p:cNvPr id="493" name="Google Shape;493;p38"/>
          <p:cNvPicPr preferRelativeResize="0"/>
          <p:nvPr/>
        </p:nvPicPr>
        <p:blipFill>
          <a:blip r:embed="rId4">
            <a:alphaModFix/>
          </a:blip>
          <a:stretch>
            <a:fillRect/>
          </a:stretch>
        </p:blipFill>
        <p:spPr>
          <a:xfrm>
            <a:off x="3608750" y="2035999"/>
            <a:ext cx="2547462" cy="1455399"/>
          </a:xfrm>
          <a:prstGeom prst="rect">
            <a:avLst/>
          </a:prstGeom>
          <a:noFill/>
          <a:ln>
            <a:noFill/>
          </a:ln>
        </p:spPr>
      </p:pic>
      <p:pic>
        <p:nvPicPr>
          <p:cNvPr id="494" name="Google Shape;494;p38"/>
          <p:cNvPicPr preferRelativeResize="0"/>
          <p:nvPr/>
        </p:nvPicPr>
        <p:blipFill>
          <a:blip r:embed="rId5">
            <a:alphaModFix/>
          </a:blip>
          <a:stretch>
            <a:fillRect/>
          </a:stretch>
        </p:blipFill>
        <p:spPr>
          <a:xfrm>
            <a:off x="6156210" y="2047297"/>
            <a:ext cx="2661414" cy="1455399"/>
          </a:xfrm>
          <a:prstGeom prst="rect">
            <a:avLst/>
          </a:prstGeom>
          <a:noFill/>
          <a:ln>
            <a:noFill/>
          </a:ln>
        </p:spPr>
      </p:pic>
      <p:grpSp>
        <p:nvGrpSpPr>
          <p:cNvPr id="495" name="Google Shape;495;p38"/>
          <p:cNvGrpSpPr/>
          <p:nvPr/>
        </p:nvGrpSpPr>
        <p:grpSpPr>
          <a:xfrm>
            <a:off x="196225" y="864900"/>
            <a:ext cx="3135900" cy="3290275"/>
            <a:chOff x="-33150" y="1663700"/>
            <a:chExt cx="3135900" cy="3290275"/>
          </a:xfrm>
        </p:grpSpPr>
        <p:pic>
          <p:nvPicPr>
            <p:cNvPr id="496" name="Google Shape;496;p38"/>
            <p:cNvPicPr preferRelativeResize="0"/>
            <p:nvPr/>
          </p:nvPicPr>
          <p:blipFill>
            <a:blip r:embed="rId6">
              <a:alphaModFix/>
            </a:blip>
            <a:stretch>
              <a:fillRect/>
            </a:stretch>
          </p:blipFill>
          <p:spPr>
            <a:xfrm>
              <a:off x="138528" y="1663700"/>
              <a:ext cx="2858851" cy="1509776"/>
            </a:xfrm>
            <a:prstGeom prst="rect">
              <a:avLst/>
            </a:prstGeom>
            <a:noFill/>
            <a:ln>
              <a:noFill/>
            </a:ln>
          </p:spPr>
        </p:pic>
        <p:sp>
          <p:nvSpPr>
            <p:cNvPr id="497" name="Google Shape;497;p38"/>
            <p:cNvSpPr/>
            <p:nvPr/>
          </p:nvSpPr>
          <p:spPr>
            <a:xfrm rot="-5400000">
              <a:off x="1049700" y="3522075"/>
              <a:ext cx="970200" cy="2730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8" name="Google Shape;498;p38"/>
            <p:cNvSpPr/>
            <p:nvPr/>
          </p:nvSpPr>
          <p:spPr>
            <a:xfrm>
              <a:off x="-33150" y="4143675"/>
              <a:ext cx="3135900" cy="810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Add Ukiyoe Style to this image</a:t>
              </a:r>
              <a:endParaRPr sz="1800">
                <a:latin typeface="Lato"/>
                <a:ea typeface="Lato"/>
                <a:cs typeface="Lato"/>
                <a:sym typeface="Lato"/>
              </a:endParaRPr>
            </a:p>
          </p:txBody>
        </p:sp>
      </p:grpSp>
      <p:pic>
        <p:nvPicPr>
          <p:cNvPr id="499" name="Google Shape;499;p38"/>
          <p:cNvPicPr preferRelativeResize="0"/>
          <p:nvPr/>
        </p:nvPicPr>
        <p:blipFill>
          <a:blip r:embed="rId7">
            <a:alphaModFix/>
          </a:blip>
          <a:stretch>
            <a:fillRect/>
          </a:stretch>
        </p:blipFill>
        <p:spPr>
          <a:xfrm>
            <a:off x="4906943" y="3513998"/>
            <a:ext cx="2661414" cy="1419551"/>
          </a:xfrm>
          <a:prstGeom prst="rect">
            <a:avLst/>
          </a:prstGeom>
          <a:noFill/>
          <a:ln>
            <a:noFill/>
          </a:ln>
        </p:spPr>
      </p:pic>
      <p:pic>
        <p:nvPicPr>
          <p:cNvPr id="500" name="Google Shape;500;p38"/>
          <p:cNvPicPr preferRelativeResize="0"/>
          <p:nvPr/>
        </p:nvPicPr>
        <p:blipFill>
          <a:blip r:embed="rId8">
            <a:alphaModFix/>
          </a:blip>
          <a:stretch>
            <a:fillRect/>
          </a:stretch>
        </p:blipFill>
        <p:spPr>
          <a:xfrm>
            <a:off x="6156210" y="580600"/>
            <a:ext cx="2661414" cy="1455399"/>
          </a:xfrm>
          <a:prstGeom prst="rect">
            <a:avLst/>
          </a:prstGeom>
          <a:noFill/>
          <a:ln>
            <a:noFill/>
          </a:ln>
        </p:spPr>
      </p:pic>
      <p:sp>
        <p:nvSpPr>
          <p:cNvPr id="501" name="Google Shape;501;p38"/>
          <p:cNvSpPr txBox="1"/>
          <p:nvPr/>
        </p:nvSpPr>
        <p:spPr>
          <a:xfrm>
            <a:off x="3699250" y="3417250"/>
            <a:ext cx="12687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GAN2800.SD</a:t>
            </a:r>
            <a:endParaRPr b="1">
              <a:solidFill>
                <a:schemeClr val="dk1"/>
              </a:solidFill>
              <a:latin typeface="Lato"/>
              <a:ea typeface="Lato"/>
              <a:cs typeface="Lato"/>
              <a:sym typeface="Lato"/>
            </a:endParaRPr>
          </a:p>
        </p:txBody>
      </p:sp>
      <p:sp>
        <p:nvSpPr>
          <p:cNvPr id="502" name="Google Shape;502;p38"/>
          <p:cNvSpPr txBox="1"/>
          <p:nvPr/>
        </p:nvSpPr>
        <p:spPr>
          <a:xfrm>
            <a:off x="7508575" y="3417250"/>
            <a:ext cx="14073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GAN2800.IP2P</a:t>
            </a:r>
            <a:endParaRPr b="1">
              <a:solidFill>
                <a:schemeClr val="dk1"/>
              </a:solidFill>
              <a:latin typeface="Lato"/>
              <a:ea typeface="Lato"/>
              <a:cs typeface="Lato"/>
              <a:sym typeface="Lato"/>
            </a:endParaRPr>
          </a:p>
        </p:txBody>
      </p:sp>
      <p:sp>
        <p:nvSpPr>
          <p:cNvPr id="503" name="Google Shape;503;p38"/>
          <p:cNvSpPr txBox="1"/>
          <p:nvPr/>
        </p:nvSpPr>
        <p:spPr>
          <a:xfrm>
            <a:off x="5841808" y="4829575"/>
            <a:ext cx="12687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GAN8000</a:t>
            </a:r>
            <a:endParaRPr b="1">
              <a:solidFill>
                <a:schemeClr val="dk1"/>
              </a:solidFill>
              <a:latin typeface="Lato"/>
              <a:ea typeface="Lato"/>
              <a:cs typeface="Lato"/>
              <a:sym typeface="Lato"/>
            </a:endParaRPr>
          </a:p>
        </p:txBody>
      </p:sp>
      <p:sp>
        <p:nvSpPr>
          <p:cNvPr id="504" name="Google Shape;504;p38"/>
          <p:cNvSpPr txBox="1"/>
          <p:nvPr/>
        </p:nvSpPr>
        <p:spPr>
          <a:xfrm>
            <a:off x="4173488" y="277475"/>
            <a:ext cx="1740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Instruct Pix2pix </a:t>
            </a:r>
            <a:endParaRPr b="1">
              <a:solidFill>
                <a:schemeClr val="dk1"/>
              </a:solidFill>
              <a:latin typeface="Lato"/>
              <a:ea typeface="Lato"/>
              <a:cs typeface="Lato"/>
              <a:sym typeface="Lato"/>
            </a:endParaRPr>
          </a:p>
        </p:txBody>
      </p:sp>
      <p:sp>
        <p:nvSpPr>
          <p:cNvPr id="505" name="Google Shape;505;p38"/>
          <p:cNvSpPr txBox="1"/>
          <p:nvPr/>
        </p:nvSpPr>
        <p:spPr>
          <a:xfrm>
            <a:off x="7320750" y="277475"/>
            <a:ext cx="14073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ADAIN4946 </a:t>
            </a:r>
            <a:endParaRPr b="1">
              <a:solidFill>
                <a:schemeClr val="dk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09" name="Shape 509"/>
        <p:cNvGrpSpPr/>
        <p:nvPr/>
      </p:nvGrpSpPr>
      <p:grpSpPr>
        <a:xfrm>
          <a:off x="0" y="0"/>
          <a:ext cx="0" cy="0"/>
          <a:chOff x="0" y="0"/>
          <a:chExt cx="0" cy="0"/>
        </a:xfrm>
      </p:grpSpPr>
      <p:sp>
        <p:nvSpPr>
          <p:cNvPr id="510" name="Google Shape;510;p39"/>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3.3 Output</a:t>
            </a:r>
            <a:endParaRPr b="1" sz="2500">
              <a:solidFill>
                <a:schemeClr val="dk1"/>
              </a:solidFill>
              <a:latin typeface="Times New Roman"/>
              <a:ea typeface="Times New Roman"/>
              <a:cs typeface="Times New Roman"/>
              <a:sym typeface="Times New Roman"/>
            </a:endParaRPr>
          </a:p>
        </p:txBody>
      </p:sp>
      <p:sp>
        <p:nvSpPr>
          <p:cNvPr id="511" name="Google Shape;511;p39"/>
          <p:cNvSpPr/>
          <p:nvPr/>
        </p:nvSpPr>
        <p:spPr>
          <a:xfrm rot="-5400000">
            <a:off x="1112025" y="3580125"/>
            <a:ext cx="977400" cy="2775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2" name="Google Shape;512;p39"/>
          <p:cNvSpPr/>
          <p:nvPr/>
        </p:nvSpPr>
        <p:spPr>
          <a:xfrm>
            <a:off x="314125" y="4241050"/>
            <a:ext cx="2652300" cy="778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Add Monet Style to this image</a:t>
            </a:r>
            <a:endParaRPr sz="1800">
              <a:latin typeface="Lato"/>
              <a:ea typeface="Lato"/>
              <a:cs typeface="Lato"/>
              <a:sym typeface="Lato"/>
            </a:endParaRPr>
          </a:p>
        </p:txBody>
      </p:sp>
      <p:pic>
        <p:nvPicPr>
          <p:cNvPr id="513" name="Google Shape;513;p39"/>
          <p:cNvPicPr preferRelativeResize="0"/>
          <p:nvPr/>
        </p:nvPicPr>
        <p:blipFill>
          <a:blip r:embed="rId3">
            <a:alphaModFix/>
          </a:blip>
          <a:stretch>
            <a:fillRect/>
          </a:stretch>
        </p:blipFill>
        <p:spPr>
          <a:xfrm>
            <a:off x="322050" y="1605500"/>
            <a:ext cx="2636475" cy="1624600"/>
          </a:xfrm>
          <a:prstGeom prst="rect">
            <a:avLst/>
          </a:prstGeom>
          <a:noFill/>
          <a:ln>
            <a:noFill/>
          </a:ln>
        </p:spPr>
      </p:pic>
      <p:pic>
        <p:nvPicPr>
          <p:cNvPr id="514" name="Google Shape;514;p39"/>
          <p:cNvPicPr preferRelativeResize="0"/>
          <p:nvPr/>
        </p:nvPicPr>
        <p:blipFill>
          <a:blip r:embed="rId4">
            <a:alphaModFix/>
          </a:blip>
          <a:stretch>
            <a:fillRect/>
          </a:stretch>
        </p:blipFill>
        <p:spPr>
          <a:xfrm>
            <a:off x="3367300" y="514275"/>
            <a:ext cx="2678991" cy="1513205"/>
          </a:xfrm>
          <a:prstGeom prst="rect">
            <a:avLst/>
          </a:prstGeom>
          <a:noFill/>
          <a:ln>
            <a:noFill/>
          </a:ln>
        </p:spPr>
      </p:pic>
      <p:pic>
        <p:nvPicPr>
          <p:cNvPr id="515" name="Google Shape;515;p39"/>
          <p:cNvPicPr preferRelativeResize="0"/>
          <p:nvPr/>
        </p:nvPicPr>
        <p:blipFill>
          <a:blip r:embed="rId5">
            <a:alphaModFix/>
          </a:blip>
          <a:stretch>
            <a:fillRect/>
          </a:stretch>
        </p:blipFill>
        <p:spPr>
          <a:xfrm>
            <a:off x="3367300" y="2013507"/>
            <a:ext cx="2678991" cy="1529516"/>
          </a:xfrm>
          <a:prstGeom prst="rect">
            <a:avLst/>
          </a:prstGeom>
          <a:noFill/>
          <a:ln>
            <a:noFill/>
          </a:ln>
        </p:spPr>
      </p:pic>
      <p:pic>
        <p:nvPicPr>
          <p:cNvPr id="516" name="Google Shape;516;p39"/>
          <p:cNvPicPr preferRelativeResize="0"/>
          <p:nvPr/>
        </p:nvPicPr>
        <p:blipFill>
          <a:blip r:embed="rId6">
            <a:alphaModFix/>
          </a:blip>
          <a:stretch>
            <a:fillRect/>
          </a:stretch>
        </p:blipFill>
        <p:spPr>
          <a:xfrm>
            <a:off x="6046289" y="2027481"/>
            <a:ext cx="2597438" cy="1513205"/>
          </a:xfrm>
          <a:prstGeom prst="rect">
            <a:avLst/>
          </a:prstGeom>
          <a:noFill/>
          <a:ln>
            <a:noFill/>
          </a:ln>
        </p:spPr>
      </p:pic>
      <p:pic>
        <p:nvPicPr>
          <p:cNvPr id="517" name="Google Shape;517;p39"/>
          <p:cNvPicPr preferRelativeResize="0"/>
          <p:nvPr/>
        </p:nvPicPr>
        <p:blipFill>
          <a:blip r:embed="rId7">
            <a:alphaModFix/>
          </a:blip>
          <a:stretch>
            <a:fillRect/>
          </a:stretch>
        </p:blipFill>
        <p:spPr>
          <a:xfrm>
            <a:off x="4792655" y="3540686"/>
            <a:ext cx="2636462" cy="1369389"/>
          </a:xfrm>
          <a:prstGeom prst="rect">
            <a:avLst/>
          </a:prstGeom>
          <a:noFill/>
          <a:ln>
            <a:noFill/>
          </a:ln>
        </p:spPr>
      </p:pic>
      <p:pic>
        <p:nvPicPr>
          <p:cNvPr id="518" name="Google Shape;518;p39"/>
          <p:cNvPicPr preferRelativeResize="0"/>
          <p:nvPr/>
        </p:nvPicPr>
        <p:blipFill>
          <a:blip r:embed="rId8">
            <a:alphaModFix/>
          </a:blip>
          <a:stretch>
            <a:fillRect/>
          </a:stretch>
        </p:blipFill>
        <p:spPr>
          <a:xfrm>
            <a:off x="6046289" y="523476"/>
            <a:ext cx="2597438" cy="1529516"/>
          </a:xfrm>
          <a:prstGeom prst="rect">
            <a:avLst/>
          </a:prstGeom>
          <a:noFill/>
          <a:ln>
            <a:noFill/>
          </a:ln>
        </p:spPr>
      </p:pic>
      <p:sp>
        <p:nvSpPr>
          <p:cNvPr id="519" name="Google Shape;519;p39"/>
          <p:cNvSpPr txBox="1"/>
          <p:nvPr/>
        </p:nvSpPr>
        <p:spPr>
          <a:xfrm>
            <a:off x="3611225" y="3442175"/>
            <a:ext cx="11814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GAN2800.SD</a:t>
            </a:r>
            <a:endParaRPr b="1">
              <a:solidFill>
                <a:schemeClr val="dk1"/>
              </a:solidFill>
              <a:latin typeface="Lato"/>
              <a:ea typeface="Lato"/>
              <a:cs typeface="Lato"/>
              <a:sym typeface="Lato"/>
            </a:endParaRPr>
          </a:p>
        </p:txBody>
      </p:sp>
      <p:sp>
        <p:nvSpPr>
          <p:cNvPr id="520" name="Google Shape;520;p39"/>
          <p:cNvSpPr txBox="1"/>
          <p:nvPr/>
        </p:nvSpPr>
        <p:spPr>
          <a:xfrm>
            <a:off x="5715055" y="4829575"/>
            <a:ext cx="11181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GAN8000</a:t>
            </a:r>
            <a:endParaRPr b="1">
              <a:solidFill>
                <a:schemeClr val="dk1"/>
              </a:solidFill>
              <a:latin typeface="Lato"/>
              <a:ea typeface="Lato"/>
              <a:cs typeface="Lato"/>
              <a:sym typeface="Lato"/>
            </a:endParaRPr>
          </a:p>
        </p:txBody>
      </p:sp>
      <p:sp>
        <p:nvSpPr>
          <p:cNvPr id="521" name="Google Shape;521;p39"/>
          <p:cNvSpPr txBox="1"/>
          <p:nvPr/>
        </p:nvSpPr>
        <p:spPr>
          <a:xfrm>
            <a:off x="7429125" y="3442175"/>
            <a:ext cx="13671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GAN2800.IP2P</a:t>
            </a:r>
            <a:endParaRPr b="1">
              <a:solidFill>
                <a:schemeClr val="dk1"/>
              </a:solidFill>
              <a:latin typeface="Lato"/>
              <a:ea typeface="Lato"/>
              <a:cs typeface="Lato"/>
              <a:sym typeface="Lato"/>
            </a:endParaRPr>
          </a:p>
        </p:txBody>
      </p:sp>
      <p:sp>
        <p:nvSpPr>
          <p:cNvPr id="522" name="Google Shape;522;p39"/>
          <p:cNvSpPr txBox="1"/>
          <p:nvPr/>
        </p:nvSpPr>
        <p:spPr>
          <a:xfrm>
            <a:off x="3836788" y="210400"/>
            <a:ext cx="1740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Instruct Pix2pix </a:t>
            </a:r>
            <a:endParaRPr b="1">
              <a:solidFill>
                <a:schemeClr val="dk1"/>
              </a:solidFill>
              <a:latin typeface="Lato"/>
              <a:ea typeface="Lato"/>
              <a:cs typeface="Lato"/>
              <a:sym typeface="Lato"/>
            </a:endParaRPr>
          </a:p>
        </p:txBody>
      </p:sp>
      <p:sp>
        <p:nvSpPr>
          <p:cNvPr id="523" name="Google Shape;523;p39"/>
          <p:cNvSpPr txBox="1"/>
          <p:nvPr/>
        </p:nvSpPr>
        <p:spPr>
          <a:xfrm>
            <a:off x="6949150" y="210400"/>
            <a:ext cx="1740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ADAIN4946</a:t>
            </a:r>
            <a:endParaRPr b="1">
              <a:solidFill>
                <a:schemeClr val="dk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27" name="Shape 527"/>
        <p:cNvGrpSpPr/>
        <p:nvPr/>
      </p:nvGrpSpPr>
      <p:grpSpPr>
        <a:xfrm>
          <a:off x="0" y="0"/>
          <a:ext cx="0" cy="0"/>
          <a:chOff x="0" y="0"/>
          <a:chExt cx="0" cy="0"/>
        </a:xfrm>
      </p:grpSpPr>
      <p:sp>
        <p:nvSpPr>
          <p:cNvPr id="528" name="Google Shape;528;p40"/>
          <p:cNvSpPr/>
          <p:nvPr/>
        </p:nvSpPr>
        <p:spPr>
          <a:xfrm rot="-5400000">
            <a:off x="1220050" y="2715950"/>
            <a:ext cx="977400" cy="277500"/>
          </a:xfrm>
          <a:prstGeom prst="rightArrow">
            <a:avLst>
              <a:gd fmla="val 50000" name="adj1"/>
              <a:gd fmla="val 50000" name="adj2"/>
            </a:avLst>
          </a:prstGeom>
          <a:solidFill>
            <a:srgbClr val="9BC5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9" name="Google Shape;529;p40"/>
          <p:cNvSpPr/>
          <p:nvPr/>
        </p:nvSpPr>
        <p:spPr>
          <a:xfrm>
            <a:off x="422150" y="3376875"/>
            <a:ext cx="2652300" cy="778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Add Monet Style to this image</a:t>
            </a:r>
            <a:endParaRPr sz="1800">
              <a:latin typeface="Lato"/>
              <a:ea typeface="Lato"/>
              <a:cs typeface="Lato"/>
              <a:sym typeface="Lato"/>
            </a:endParaRPr>
          </a:p>
        </p:txBody>
      </p:sp>
      <p:pic>
        <p:nvPicPr>
          <p:cNvPr id="530" name="Google Shape;530;p40"/>
          <p:cNvPicPr preferRelativeResize="0"/>
          <p:nvPr/>
        </p:nvPicPr>
        <p:blipFill>
          <a:blip r:embed="rId3">
            <a:alphaModFix/>
          </a:blip>
          <a:stretch>
            <a:fillRect/>
          </a:stretch>
        </p:blipFill>
        <p:spPr>
          <a:xfrm>
            <a:off x="430075" y="741325"/>
            <a:ext cx="2636475" cy="1624600"/>
          </a:xfrm>
          <a:prstGeom prst="rect">
            <a:avLst/>
          </a:prstGeom>
          <a:noFill/>
          <a:ln>
            <a:noFill/>
          </a:ln>
        </p:spPr>
      </p:pic>
      <p:pic>
        <p:nvPicPr>
          <p:cNvPr id="531" name="Google Shape;531;p40"/>
          <p:cNvPicPr preferRelativeResize="0"/>
          <p:nvPr/>
        </p:nvPicPr>
        <p:blipFill>
          <a:blip r:embed="rId4">
            <a:alphaModFix/>
          </a:blip>
          <a:stretch>
            <a:fillRect/>
          </a:stretch>
        </p:blipFill>
        <p:spPr>
          <a:xfrm>
            <a:off x="3367300" y="514275"/>
            <a:ext cx="2678991" cy="1513205"/>
          </a:xfrm>
          <a:prstGeom prst="rect">
            <a:avLst/>
          </a:prstGeom>
          <a:noFill/>
          <a:ln>
            <a:noFill/>
          </a:ln>
        </p:spPr>
      </p:pic>
      <p:pic>
        <p:nvPicPr>
          <p:cNvPr id="532" name="Google Shape;532;p40"/>
          <p:cNvPicPr preferRelativeResize="0"/>
          <p:nvPr/>
        </p:nvPicPr>
        <p:blipFill>
          <a:blip r:embed="rId5">
            <a:alphaModFix/>
          </a:blip>
          <a:stretch>
            <a:fillRect/>
          </a:stretch>
        </p:blipFill>
        <p:spPr>
          <a:xfrm>
            <a:off x="3367300" y="2013507"/>
            <a:ext cx="2678991" cy="1529516"/>
          </a:xfrm>
          <a:prstGeom prst="rect">
            <a:avLst/>
          </a:prstGeom>
          <a:noFill/>
          <a:ln>
            <a:noFill/>
          </a:ln>
        </p:spPr>
      </p:pic>
      <p:pic>
        <p:nvPicPr>
          <p:cNvPr id="533" name="Google Shape;533;p40"/>
          <p:cNvPicPr preferRelativeResize="0"/>
          <p:nvPr/>
        </p:nvPicPr>
        <p:blipFill>
          <a:blip r:embed="rId6">
            <a:alphaModFix/>
          </a:blip>
          <a:stretch>
            <a:fillRect/>
          </a:stretch>
        </p:blipFill>
        <p:spPr>
          <a:xfrm>
            <a:off x="6046289" y="2027481"/>
            <a:ext cx="2597438" cy="1513205"/>
          </a:xfrm>
          <a:prstGeom prst="rect">
            <a:avLst/>
          </a:prstGeom>
          <a:noFill/>
          <a:ln>
            <a:noFill/>
          </a:ln>
        </p:spPr>
      </p:pic>
      <p:pic>
        <p:nvPicPr>
          <p:cNvPr id="534" name="Google Shape;534;p40"/>
          <p:cNvPicPr preferRelativeResize="0"/>
          <p:nvPr/>
        </p:nvPicPr>
        <p:blipFill>
          <a:blip r:embed="rId7">
            <a:alphaModFix/>
          </a:blip>
          <a:stretch>
            <a:fillRect/>
          </a:stretch>
        </p:blipFill>
        <p:spPr>
          <a:xfrm>
            <a:off x="4792655" y="3540686"/>
            <a:ext cx="2636462" cy="1369389"/>
          </a:xfrm>
          <a:prstGeom prst="rect">
            <a:avLst/>
          </a:prstGeom>
          <a:noFill/>
          <a:ln>
            <a:noFill/>
          </a:ln>
        </p:spPr>
      </p:pic>
      <p:pic>
        <p:nvPicPr>
          <p:cNvPr id="535" name="Google Shape;535;p40"/>
          <p:cNvPicPr preferRelativeResize="0"/>
          <p:nvPr/>
        </p:nvPicPr>
        <p:blipFill>
          <a:blip r:embed="rId8">
            <a:alphaModFix/>
          </a:blip>
          <a:stretch>
            <a:fillRect/>
          </a:stretch>
        </p:blipFill>
        <p:spPr>
          <a:xfrm>
            <a:off x="6046289" y="523476"/>
            <a:ext cx="2597438" cy="1529516"/>
          </a:xfrm>
          <a:prstGeom prst="rect">
            <a:avLst/>
          </a:prstGeom>
          <a:noFill/>
          <a:ln>
            <a:noFill/>
          </a:ln>
        </p:spPr>
      </p:pic>
      <p:sp>
        <p:nvSpPr>
          <p:cNvPr id="536" name="Google Shape;536;p40"/>
          <p:cNvSpPr txBox="1"/>
          <p:nvPr/>
        </p:nvSpPr>
        <p:spPr>
          <a:xfrm>
            <a:off x="3611225" y="3442175"/>
            <a:ext cx="11814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GAN2800.SD</a:t>
            </a:r>
            <a:endParaRPr b="1">
              <a:solidFill>
                <a:schemeClr val="dk1"/>
              </a:solidFill>
              <a:latin typeface="Lato"/>
              <a:ea typeface="Lato"/>
              <a:cs typeface="Lato"/>
              <a:sym typeface="Lato"/>
            </a:endParaRPr>
          </a:p>
        </p:txBody>
      </p:sp>
      <p:sp>
        <p:nvSpPr>
          <p:cNvPr id="537" name="Google Shape;537;p40"/>
          <p:cNvSpPr txBox="1"/>
          <p:nvPr/>
        </p:nvSpPr>
        <p:spPr>
          <a:xfrm>
            <a:off x="5715055" y="4829575"/>
            <a:ext cx="11181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GAN8000</a:t>
            </a:r>
            <a:endParaRPr b="1">
              <a:solidFill>
                <a:schemeClr val="dk1"/>
              </a:solidFill>
              <a:latin typeface="Lato"/>
              <a:ea typeface="Lato"/>
              <a:cs typeface="Lato"/>
              <a:sym typeface="Lato"/>
            </a:endParaRPr>
          </a:p>
        </p:txBody>
      </p:sp>
      <p:sp>
        <p:nvSpPr>
          <p:cNvPr id="538" name="Google Shape;538;p40"/>
          <p:cNvSpPr txBox="1"/>
          <p:nvPr/>
        </p:nvSpPr>
        <p:spPr>
          <a:xfrm>
            <a:off x="7429125" y="3442175"/>
            <a:ext cx="13671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GAN2800.IP2P</a:t>
            </a:r>
            <a:endParaRPr b="1">
              <a:solidFill>
                <a:schemeClr val="dk1"/>
              </a:solidFill>
              <a:latin typeface="Lato"/>
              <a:ea typeface="Lato"/>
              <a:cs typeface="Lato"/>
              <a:sym typeface="Lato"/>
            </a:endParaRPr>
          </a:p>
        </p:txBody>
      </p:sp>
      <p:sp>
        <p:nvSpPr>
          <p:cNvPr id="539" name="Google Shape;539;p40"/>
          <p:cNvSpPr txBox="1"/>
          <p:nvPr/>
        </p:nvSpPr>
        <p:spPr>
          <a:xfrm>
            <a:off x="3836788" y="210400"/>
            <a:ext cx="1740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Instruct Pix2pix </a:t>
            </a:r>
            <a:endParaRPr b="1">
              <a:solidFill>
                <a:schemeClr val="dk1"/>
              </a:solidFill>
              <a:latin typeface="Lato"/>
              <a:ea typeface="Lato"/>
              <a:cs typeface="Lato"/>
              <a:sym typeface="Lato"/>
            </a:endParaRPr>
          </a:p>
        </p:txBody>
      </p:sp>
      <p:sp>
        <p:nvSpPr>
          <p:cNvPr id="540" name="Google Shape;540;p40"/>
          <p:cNvSpPr txBox="1"/>
          <p:nvPr/>
        </p:nvSpPr>
        <p:spPr>
          <a:xfrm>
            <a:off x="6949150" y="210400"/>
            <a:ext cx="1740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ADAIN4946</a:t>
            </a:r>
            <a:endParaRPr b="1">
              <a:solidFill>
                <a:schemeClr val="dk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1"/>
          <p:cNvSpPr/>
          <p:nvPr/>
        </p:nvSpPr>
        <p:spPr>
          <a:xfrm>
            <a:off x="1434025" y="1884300"/>
            <a:ext cx="1457700" cy="1374900"/>
          </a:xfrm>
          <a:prstGeom prst="ellipse">
            <a:avLst/>
          </a:prstGeom>
          <a:solidFill>
            <a:srgbClr val="A0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6000">
                <a:latin typeface="Lato"/>
                <a:ea typeface="Lato"/>
                <a:cs typeface="Lato"/>
                <a:sym typeface="Lato"/>
              </a:rPr>
              <a:t>4</a:t>
            </a:r>
            <a:endParaRPr i="1" sz="6000">
              <a:latin typeface="Lato"/>
              <a:ea typeface="Lato"/>
              <a:cs typeface="Lato"/>
              <a:sym typeface="Lato"/>
            </a:endParaRPr>
          </a:p>
        </p:txBody>
      </p:sp>
      <p:sp>
        <p:nvSpPr>
          <p:cNvPr id="546" name="Google Shape;546;p41"/>
          <p:cNvSpPr txBox="1"/>
          <p:nvPr/>
        </p:nvSpPr>
        <p:spPr>
          <a:xfrm>
            <a:off x="4993025" y="1813200"/>
            <a:ext cx="3626400" cy="14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4000">
                <a:latin typeface="Comfortaa Medium"/>
                <a:ea typeface="Comfortaa Medium"/>
                <a:cs typeface="Comfortaa Medium"/>
                <a:sym typeface="Comfortaa Medium"/>
              </a:rPr>
              <a:t>Discussion</a:t>
            </a:r>
            <a:endParaRPr i="1" sz="4000">
              <a:latin typeface="Comfortaa Medium"/>
              <a:ea typeface="Comfortaa Medium"/>
              <a:cs typeface="Comfortaa Medium"/>
              <a:sym typeface="Comfortaa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42"/>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 4.1 Conclusion</a:t>
            </a:r>
            <a:endParaRPr b="1" sz="2500">
              <a:solidFill>
                <a:schemeClr val="dk1"/>
              </a:solidFill>
            </a:endParaRPr>
          </a:p>
        </p:txBody>
      </p:sp>
      <p:sp>
        <p:nvSpPr>
          <p:cNvPr id="552" name="Google Shape;552;p42"/>
          <p:cNvSpPr txBox="1"/>
          <p:nvPr/>
        </p:nvSpPr>
        <p:spPr>
          <a:xfrm>
            <a:off x="960750" y="1130850"/>
            <a:ext cx="7222500" cy="3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ato"/>
              <a:ea typeface="Lato"/>
              <a:cs typeface="Lato"/>
              <a:sym typeface="Lato"/>
            </a:endParaRPr>
          </a:p>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Fine-tuned stable diffusion model for style transferring tasks</a:t>
            </a:r>
            <a:endParaRPr sz="1900">
              <a:solidFill>
                <a:schemeClr val="dk1"/>
              </a:solidFill>
              <a:latin typeface="Lato"/>
              <a:ea typeface="Lato"/>
              <a:cs typeface="Lato"/>
              <a:sym typeface="Lato"/>
            </a:endParaRPr>
          </a:p>
          <a:p>
            <a:pPr indent="-349250" lvl="0" marL="457200" rtl="0" algn="l">
              <a:spcBef>
                <a:spcPts val="0"/>
              </a:spcBef>
              <a:spcAft>
                <a:spcPts val="0"/>
              </a:spcAft>
              <a:buSzPts val="1900"/>
              <a:buFont typeface="Lato"/>
              <a:buChar char="●"/>
            </a:pPr>
            <a:r>
              <a:rPr lang="en" sz="1900">
                <a:solidFill>
                  <a:schemeClr val="dk1"/>
                </a:solidFill>
                <a:latin typeface="Lato"/>
                <a:ea typeface="Lato"/>
                <a:cs typeface="Lato"/>
                <a:sym typeface="Lato"/>
              </a:rPr>
              <a:t>Generated paired training dataset </a:t>
            </a:r>
            <a:endParaRPr sz="1900">
              <a:solidFill>
                <a:schemeClr val="dk1"/>
              </a:solidFill>
              <a:latin typeface="Lato"/>
              <a:ea typeface="Lato"/>
              <a:cs typeface="Lato"/>
              <a:sym typeface="Lato"/>
            </a:endParaRPr>
          </a:p>
          <a:p>
            <a:pPr indent="-349250" lvl="0" marL="457200" rtl="0" algn="l">
              <a:spcBef>
                <a:spcPts val="0"/>
              </a:spcBef>
              <a:spcAft>
                <a:spcPts val="0"/>
              </a:spcAft>
              <a:buSzPts val="1900"/>
              <a:buFont typeface="Lato"/>
              <a:buChar char="●"/>
            </a:pPr>
            <a:r>
              <a:rPr lang="en" sz="1900">
                <a:solidFill>
                  <a:schemeClr val="dk1"/>
                </a:solidFill>
                <a:latin typeface="Lato"/>
                <a:ea typeface="Lato"/>
                <a:cs typeface="Lato"/>
                <a:sym typeface="Lato"/>
              </a:rPr>
              <a:t>Model performed well on small dataset</a:t>
            </a:r>
            <a:endParaRPr sz="1900">
              <a:solidFill>
                <a:schemeClr val="dk1"/>
              </a:solidFill>
              <a:latin typeface="Lato"/>
              <a:ea typeface="Lato"/>
              <a:cs typeface="Lato"/>
              <a:sym typeface="Lato"/>
            </a:endParaRPr>
          </a:p>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Achieved transferring multiple style using a single model.</a:t>
            </a:r>
            <a:endParaRPr sz="1900">
              <a:solidFill>
                <a:schemeClr val="dk1"/>
              </a:solidFill>
              <a:latin typeface="Lato"/>
              <a:ea typeface="Lato"/>
              <a:cs typeface="Lato"/>
              <a:sym typeface="Lato"/>
            </a:endParaRPr>
          </a:p>
          <a:p>
            <a:pPr indent="0" lvl="0" marL="457200" rtl="0" algn="l">
              <a:spcBef>
                <a:spcPts val="0"/>
              </a:spcBef>
              <a:spcAft>
                <a:spcPts val="0"/>
              </a:spcAft>
              <a:buNone/>
            </a:pPr>
            <a:r>
              <a:t/>
            </a:r>
            <a:endParaRPr sz="1600">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6"/>
          <p:cNvSpPr/>
          <p:nvPr/>
        </p:nvSpPr>
        <p:spPr>
          <a:xfrm>
            <a:off x="1434025" y="1884300"/>
            <a:ext cx="1457700" cy="13749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6000">
                <a:latin typeface="Lato"/>
                <a:ea typeface="Lato"/>
                <a:cs typeface="Lato"/>
                <a:sym typeface="Lato"/>
              </a:rPr>
              <a:t>1</a:t>
            </a:r>
            <a:endParaRPr i="1" sz="6000">
              <a:latin typeface="Lato"/>
              <a:ea typeface="Lato"/>
              <a:cs typeface="Lato"/>
              <a:sym typeface="Lato"/>
            </a:endParaRPr>
          </a:p>
        </p:txBody>
      </p:sp>
      <p:sp>
        <p:nvSpPr>
          <p:cNvPr id="188" name="Google Shape;188;p16"/>
          <p:cNvSpPr txBox="1"/>
          <p:nvPr/>
        </p:nvSpPr>
        <p:spPr>
          <a:xfrm>
            <a:off x="4993025" y="1684275"/>
            <a:ext cx="3626400" cy="14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000">
                <a:latin typeface="Comfortaa Medium"/>
                <a:ea typeface="Comfortaa Medium"/>
                <a:cs typeface="Comfortaa Medium"/>
                <a:sym typeface="Comfortaa Medium"/>
              </a:rPr>
              <a:t>Background</a:t>
            </a:r>
            <a:endParaRPr i="1" sz="4000">
              <a:latin typeface="Comfortaa Medium"/>
              <a:ea typeface="Comfortaa Medium"/>
              <a:cs typeface="Comfortaa Medium"/>
              <a:sym typeface="Comfortaa Medium"/>
            </a:endParaRPr>
          </a:p>
          <a:p>
            <a:pPr indent="0" lvl="0" marL="0" rtl="0" algn="ctr">
              <a:spcBef>
                <a:spcPts val="0"/>
              </a:spcBef>
              <a:spcAft>
                <a:spcPts val="0"/>
              </a:spcAft>
              <a:buNone/>
            </a:pPr>
            <a:r>
              <a:rPr i="1" lang="en" sz="4000">
                <a:latin typeface="Comfortaa Medium"/>
                <a:ea typeface="Comfortaa Medium"/>
                <a:cs typeface="Comfortaa Medium"/>
                <a:sym typeface="Comfortaa Medium"/>
              </a:rPr>
              <a:t>&amp;</a:t>
            </a:r>
            <a:r>
              <a:rPr i="1" lang="en" sz="4000">
                <a:latin typeface="Comfortaa Medium"/>
                <a:ea typeface="Comfortaa Medium"/>
                <a:cs typeface="Comfortaa Medium"/>
                <a:sym typeface="Comfortaa Medium"/>
              </a:rPr>
              <a:t> </a:t>
            </a:r>
            <a:endParaRPr i="1" sz="4000">
              <a:latin typeface="Comfortaa Medium"/>
              <a:ea typeface="Comfortaa Medium"/>
              <a:cs typeface="Comfortaa Medium"/>
              <a:sym typeface="Comfortaa Medium"/>
            </a:endParaRPr>
          </a:p>
          <a:p>
            <a:pPr indent="0" lvl="0" marL="0" rtl="0" algn="l">
              <a:spcBef>
                <a:spcPts val="0"/>
              </a:spcBef>
              <a:spcAft>
                <a:spcPts val="0"/>
              </a:spcAft>
              <a:buNone/>
            </a:pPr>
            <a:r>
              <a:rPr i="1" lang="en" sz="4000">
                <a:latin typeface="Comfortaa Medium"/>
                <a:ea typeface="Comfortaa Medium"/>
                <a:cs typeface="Comfortaa Medium"/>
                <a:sym typeface="Comfortaa Medium"/>
              </a:rPr>
              <a:t>Motivation</a:t>
            </a:r>
            <a:endParaRPr i="1" sz="4000">
              <a:latin typeface="Comfortaa Medium"/>
              <a:ea typeface="Comfortaa Medium"/>
              <a:cs typeface="Comfortaa Medium"/>
              <a:sym typeface="Comfortaa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6" name="Shape 556"/>
        <p:cNvGrpSpPr/>
        <p:nvPr/>
      </p:nvGrpSpPr>
      <p:grpSpPr>
        <a:xfrm>
          <a:off x="0" y="0"/>
          <a:ext cx="0" cy="0"/>
          <a:chOff x="0" y="0"/>
          <a:chExt cx="0" cy="0"/>
        </a:xfrm>
      </p:grpSpPr>
      <p:sp>
        <p:nvSpPr>
          <p:cNvPr id="557" name="Google Shape;557;p43"/>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 4.2 Limitation</a:t>
            </a:r>
            <a:endParaRPr b="1" sz="2500">
              <a:solidFill>
                <a:schemeClr val="dk1"/>
              </a:solidFill>
            </a:endParaRPr>
          </a:p>
        </p:txBody>
      </p:sp>
      <p:sp>
        <p:nvSpPr>
          <p:cNvPr id="558" name="Google Shape;558;p43"/>
          <p:cNvSpPr txBox="1"/>
          <p:nvPr/>
        </p:nvSpPr>
        <p:spPr>
          <a:xfrm>
            <a:off x="1409825" y="1292100"/>
            <a:ext cx="5700600" cy="3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ato"/>
              <a:ea typeface="Lato"/>
              <a:cs typeface="Lato"/>
              <a:sym typeface="Lato"/>
            </a:endParaRPr>
          </a:p>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Cannot transfer style not in dataset very well</a:t>
            </a:r>
            <a:endParaRPr sz="1900">
              <a:solidFill>
                <a:schemeClr val="dk1"/>
              </a:solidFill>
              <a:latin typeface="Lato"/>
              <a:ea typeface="Lato"/>
              <a:cs typeface="Lato"/>
              <a:sym typeface="Lato"/>
            </a:endParaRPr>
          </a:p>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Slow inference and fine-tuning process</a:t>
            </a:r>
            <a:endParaRPr sz="1900">
              <a:solidFill>
                <a:schemeClr val="dk1"/>
              </a:solidFill>
              <a:latin typeface="Lato"/>
              <a:ea typeface="Lato"/>
              <a:cs typeface="Lato"/>
              <a:sym typeface="Lato"/>
            </a:endParaRPr>
          </a:p>
          <a:p>
            <a:pPr indent="0" lvl="0" marL="457200" rtl="0" algn="l">
              <a:spcBef>
                <a:spcPts val="0"/>
              </a:spcBef>
              <a:spcAft>
                <a:spcPts val="0"/>
              </a:spcAft>
              <a:buNone/>
            </a:pPr>
            <a:r>
              <a:t/>
            </a:r>
            <a:endParaRPr sz="1600">
              <a:solidFill>
                <a:schemeClr val="dk1"/>
              </a:solidFill>
              <a:latin typeface="Lato"/>
              <a:ea typeface="Lato"/>
              <a:cs typeface="Lato"/>
              <a:sym typeface="Lato"/>
            </a:endParaRPr>
          </a:p>
          <a:p>
            <a:pPr indent="0" lvl="0" marL="457200" rtl="0" algn="l">
              <a:spcBef>
                <a:spcPts val="0"/>
              </a:spcBef>
              <a:spcAft>
                <a:spcPts val="0"/>
              </a:spcAft>
              <a:buNone/>
            </a:pPr>
            <a:r>
              <a:t/>
            </a:r>
            <a:endParaRPr sz="1600">
              <a:solidFill>
                <a:schemeClr val="dk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2" name="Shape 562"/>
        <p:cNvGrpSpPr/>
        <p:nvPr/>
      </p:nvGrpSpPr>
      <p:grpSpPr>
        <a:xfrm>
          <a:off x="0" y="0"/>
          <a:ext cx="0" cy="0"/>
          <a:chOff x="0" y="0"/>
          <a:chExt cx="0" cy="0"/>
        </a:xfrm>
      </p:grpSpPr>
      <p:sp>
        <p:nvSpPr>
          <p:cNvPr id="563" name="Google Shape;563;p44"/>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4.3 Future Steps</a:t>
            </a:r>
            <a:endParaRPr b="1" sz="2500">
              <a:solidFill>
                <a:schemeClr val="dk1"/>
              </a:solidFill>
            </a:endParaRPr>
          </a:p>
        </p:txBody>
      </p:sp>
      <p:sp>
        <p:nvSpPr>
          <p:cNvPr id="564" name="Google Shape;564;p44"/>
          <p:cNvSpPr txBox="1"/>
          <p:nvPr/>
        </p:nvSpPr>
        <p:spPr>
          <a:xfrm>
            <a:off x="6729350" y="3513125"/>
            <a:ext cx="243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565" name="Google Shape;565;p44"/>
          <p:cNvSpPr txBox="1"/>
          <p:nvPr/>
        </p:nvSpPr>
        <p:spPr>
          <a:xfrm>
            <a:off x="1336825" y="1288225"/>
            <a:ext cx="7038900" cy="3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Lato"/>
              <a:ea typeface="Lato"/>
              <a:cs typeface="Lato"/>
              <a:sym typeface="Lato"/>
            </a:endParaRPr>
          </a:p>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Explore different dataset generation model and training configuration</a:t>
            </a:r>
            <a:endParaRPr sz="1900">
              <a:solidFill>
                <a:schemeClr val="dk1"/>
              </a:solidFill>
              <a:latin typeface="Lato"/>
              <a:ea typeface="Lato"/>
              <a:cs typeface="Lato"/>
              <a:sym typeface="Lato"/>
            </a:endParaRPr>
          </a:p>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Use different model architectures</a:t>
            </a:r>
            <a:endParaRPr sz="1900">
              <a:solidFill>
                <a:schemeClr val="dk1"/>
              </a:solidFill>
              <a:latin typeface="Lato"/>
              <a:ea typeface="Lato"/>
              <a:cs typeface="Lato"/>
              <a:sym typeface="Lato"/>
            </a:endParaRPr>
          </a:p>
          <a:p>
            <a:pPr indent="-349250" lvl="1" marL="9144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Denoising Diffusion Probabilistic Model(</a:t>
            </a:r>
            <a:r>
              <a:rPr lang="en" sz="1900">
                <a:solidFill>
                  <a:schemeClr val="dk1"/>
                </a:solidFill>
                <a:latin typeface="Lato"/>
                <a:ea typeface="Lato"/>
                <a:cs typeface="Lato"/>
                <a:sym typeface="Lato"/>
              </a:rPr>
              <a:t>DDPM)</a:t>
            </a:r>
            <a:endParaRPr sz="1900">
              <a:solidFill>
                <a:schemeClr val="dk1"/>
              </a:solidFill>
              <a:latin typeface="Lato"/>
              <a:ea typeface="Lato"/>
              <a:cs typeface="Lato"/>
              <a:sym typeface="Lato"/>
            </a:endParaRPr>
          </a:p>
          <a:p>
            <a:pPr indent="-349250" lvl="1" marL="9144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Denoising Diffusion Implicit Model(DDIM)</a:t>
            </a:r>
            <a:endParaRPr sz="1900">
              <a:solidFill>
                <a:schemeClr val="dk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9" name="Shape 569"/>
        <p:cNvGrpSpPr/>
        <p:nvPr/>
      </p:nvGrpSpPr>
      <p:grpSpPr>
        <a:xfrm>
          <a:off x="0" y="0"/>
          <a:ext cx="0" cy="0"/>
          <a:chOff x="0" y="0"/>
          <a:chExt cx="0" cy="0"/>
        </a:xfrm>
      </p:grpSpPr>
      <p:sp>
        <p:nvSpPr>
          <p:cNvPr id="570" name="Google Shape;570;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71" name="Google Shape;571;p45"/>
          <p:cNvSpPr txBox="1"/>
          <p:nvPr/>
        </p:nvSpPr>
        <p:spPr>
          <a:xfrm>
            <a:off x="2325600" y="1848450"/>
            <a:ext cx="49827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chemeClr val="dk1"/>
                </a:solidFill>
                <a:latin typeface="Lato"/>
                <a:ea typeface="Lato"/>
                <a:cs typeface="Lato"/>
                <a:sym typeface="Lato"/>
              </a:rPr>
              <a:t>Thank</a:t>
            </a:r>
            <a:r>
              <a:rPr lang="en" sz="7200">
                <a:solidFill>
                  <a:schemeClr val="dk1"/>
                </a:solidFill>
                <a:latin typeface="Lato"/>
                <a:ea typeface="Lato"/>
                <a:cs typeface="Lato"/>
                <a:sym typeface="Lato"/>
              </a:rPr>
              <a:t> you!</a:t>
            </a:r>
            <a:endParaRPr sz="7200">
              <a:solidFill>
                <a:schemeClr val="dk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75" name="Shape 575"/>
        <p:cNvGrpSpPr/>
        <p:nvPr/>
      </p:nvGrpSpPr>
      <p:grpSpPr>
        <a:xfrm>
          <a:off x="0" y="0"/>
          <a:ext cx="0" cy="0"/>
          <a:chOff x="0" y="0"/>
          <a:chExt cx="0" cy="0"/>
        </a:xfrm>
      </p:grpSpPr>
      <p:sp>
        <p:nvSpPr>
          <p:cNvPr id="576" name="Google Shape;576;p46"/>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 4.2 Limitation</a:t>
            </a:r>
            <a:endParaRPr b="1" sz="2500">
              <a:solidFill>
                <a:schemeClr val="dk1"/>
              </a:solidFill>
            </a:endParaRPr>
          </a:p>
        </p:txBody>
      </p:sp>
      <p:sp>
        <p:nvSpPr>
          <p:cNvPr id="577" name="Google Shape;577;p46"/>
          <p:cNvSpPr txBox="1"/>
          <p:nvPr/>
        </p:nvSpPr>
        <p:spPr>
          <a:xfrm>
            <a:off x="1261050" y="1443300"/>
            <a:ext cx="7584300" cy="3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Cannot transfer style not in dataset very well</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Slow inference and fine-tuning process</a:t>
            </a:r>
            <a:endParaRPr sz="1600">
              <a:solidFill>
                <a:schemeClr val="dk1"/>
              </a:solidFill>
              <a:latin typeface="Lato"/>
              <a:ea typeface="Lato"/>
              <a:cs typeface="Lato"/>
              <a:sym typeface="Lato"/>
            </a:endParaRPr>
          </a:p>
          <a:p>
            <a:pPr indent="0" lvl="0" marL="457200" rtl="0" algn="l">
              <a:spcBef>
                <a:spcPts val="0"/>
              </a:spcBef>
              <a:spcAft>
                <a:spcPts val="0"/>
              </a:spcAft>
              <a:buNone/>
            </a:pPr>
            <a:r>
              <a:t/>
            </a:r>
            <a:endParaRPr sz="1600">
              <a:solidFill>
                <a:schemeClr val="dk1"/>
              </a:solidFill>
              <a:latin typeface="Lato"/>
              <a:ea typeface="Lato"/>
              <a:cs typeface="Lato"/>
              <a:sym typeface="Lato"/>
            </a:endParaRPr>
          </a:p>
          <a:p>
            <a:pPr indent="0" lvl="0" marL="457200" rtl="0" algn="l">
              <a:spcBef>
                <a:spcPts val="0"/>
              </a:spcBef>
              <a:spcAft>
                <a:spcPts val="0"/>
              </a:spcAft>
              <a:buNone/>
            </a:pPr>
            <a:r>
              <a:t/>
            </a:r>
            <a:endParaRPr sz="1600">
              <a:solidFill>
                <a:schemeClr val="dk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81" name="Shape 581"/>
        <p:cNvGrpSpPr/>
        <p:nvPr/>
      </p:nvGrpSpPr>
      <p:grpSpPr>
        <a:xfrm>
          <a:off x="0" y="0"/>
          <a:ext cx="0" cy="0"/>
          <a:chOff x="0" y="0"/>
          <a:chExt cx="0" cy="0"/>
        </a:xfrm>
      </p:grpSpPr>
      <p:sp>
        <p:nvSpPr>
          <p:cNvPr id="582" name="Google Shape;582;p47"/>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 4.1 Conclusion</a:t>
            </a:r>
            <a:endParaRPr b="1" sz="2500">
              <a:solidFill>
                <a:schemeClr val="dk1"/>
              </a:solidFill>
            </a:endParaRPr>
          </a:p>
        </p:txBody>
      </p:sp>
      <p:sp>
        <p:nvSpPr>
          <p:cNvPr id="583" name="Google Shape;583;p47"/>
          <p:cNvSpPr txBox="1"/>
          <p:nvPr/>
        </p:nvSpPr>
        <p:spPr>
          <a:xfrm>
            <a:off x="864450" y="1368375"/>
            <a:ext cx="85053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latin typeface="Lato"/>
              <a:ea typeface="Lato"/>
              <a:cs typeface="Lato"/>
              <a:sym typeface="Lato"/>
            </a:endParaRPr>
          </a:p>
          <a:p>
            <a:pPr indent="-368300" lvl="0" marL="457200" rtl="0" algn="l">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Fine-tuned stable diffusion model for style transferring tasks</a:t>
            </a:r>
            <a:endParaRPr sz="2200">
              <a:solidFill>
                <a:schemeClr val="dk1"/>
              </a:solidFill>
              <a:latin typeface="Lato"/>
              <a:ea typeface="Lato"/>
              <a:cs typeface="Lato"/>
              <a:sym typeface="Lato"/>
            </a:endParaRPr>
          </a:p>
          <a:p>
            <a:pPr indent="-368300" lvl="0" marL="457200" rtl="0" algn="l">
              <a:spcBef>
                <a:spcPts val="0"/>
              </a:spcBef>
              <a:spcAft>
                <a:spcPts val="0"/>
              </a:spcAft>
              <a:buSzPts val="2200"/>
              <a:buFont typeface="Lato"/>
              <a:buChar char="●"/>
            </a:pPr>
            <a:r>
              <a:rPr lang="en" sz="2200">
                <a:solidFill>
                  <a:schemeClr val="dk1"/>
                </a:solidFill>
                <a:latin typeface="Lato"/>
                <a:ea typeface="Lato"/>
                <a:cs typeface="Lato"/>
                <a:sym typeface="Lato"/>
              </a:rPr>
              <a:t>Generated paired training dataset </a:t>
            </a:r>
            <a:endParaRPr sz="2200">
              <a:solidFill>
                <a:schemeClr val="dk1"/>
              </a:solidFill>
              <a:latin typeface="Lato"/>
              <a:ea typeface="Lato"/>
              <a:cs typeface="Lato"/>
              <a:sym typeface="Lato"/>
            </a:endParaRPr>
          </a:p>
          <a:p>
            <a:pPr indent="-368300" lvl="0" marL="457200" rtl="0" algn="l">
              <a:spcBef>
                <a:spcPts val="0"/>
              </a:spcBef>
              <a:spcAft>
                <a:spcPts val="0"/>
              </a:spcAft>
              <a:buSzPts val="2200"/>
              <a:buFont typeface="Lato"/>
              <a:buChar char="●"/>
            </a:pPr>
            <a:r>
              <a:rPr lang="en" sz="2200">
                <a:solidFill>
                  <a:schemeClr val="dk1"/>
                </a:solidFill>
                <a:latin typeface="Lato"/>
                <a:ea typeface="Lato"/>
                <a:cs typeface="Lato"/>
                <a:sym typeface="Lato"/>
              </a:rPr>
              <a:t>Model performed well on small dataset</a:t>
            </a:r>
            <a:endParaRPr sz="2200">
              <a:solidFill>
                <a:schemeClr val="dk1"/>
              </a:solidFill>
              <a:latin typeface="Lato"/>
              <a:ea typeface="Lato"/>
              <a:cs typeface="Lato"/>
              <a:sym typeface="Lato"/>
            </a:endParaRPr>
          </a:p>
          <a:p>
            <a:pPr indent="-368300" lvl="0" marL="457200" rtl="0" algn="l">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Achieved transferring multiple style using a single model.</a:t>
            </a:r>
            <a:endParaRPr sz="22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87" name="Shape 587"/>
        <p:cNvGrpSpPr/>
        <p:nvPr/>
      </p:nvGrpSpPr>
      <p:grpSpPr>
        <a:xfrm>
          <a:off x="0" y="0"/>
          <a:ext cx="0" cy="0"/>
          <a:chOff x="0" y="0"/>
          <a:chExt cx="0" cy="0"/>
        </a:xfrm>
      </p:grpSpPr>
      <p:sp>
        <p:nvSpPr>
          <p:cNvPr id="588" name="Google Shape;588;p48"/>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 Conclusion and Limitation</a:t>
            </a:r>
            <a:endParaRPr b="1" sz="2500">
              <a:solidFill>
                <a:schemeClr val="dk1"/>
              </a:solidFill>
            </a:endParaRPr>
          </a:p>
        </p:txBody>
      </p:sp>
      <p:sp>
        <p:nvSpPr>
          <p:cNvPr id="589" name="Google Shape;589;p48"/>
          <p:cNvSpPr txBox="1"/>
          <p:nvPr/>
        </p:nvSpPr>
        <p:spPr>
          <a:xfrm>
            <a:off x="1192700" y="1383200"/>
            <a:ext cx="7744200" cy="3851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300">
                <a:solidFill>
                  <a:schemeClr val="dk1"/>
                </a:solidFill>
                <a:latin typeface="Lato"/>
                <a:ea typeface="Lato"/>
                <a:cs typeface="Lato"/>
                <a:sym typeface="Lato"/>
              </a:rPr>
              <a:t>Tried finetuning stable diffusion model for style transferring tasks.</a:t>
            </a:r>
            <a:endParaRPr sz="1300">
              <a:solidFill>
                <a:schemeClr val="dk1"/>
              </a:solidFill>
              <a:latin typeface="Lato"/>
              <a:ea typeface="Lato"/>
              <a:cs typeface="Lato"/>
              <a:sym typeface="Lato"/>
            </a:endParaRPr>
          </a:p>
          <a:p>
            <a:pPr indent="0" lvl="0" marL="457200" rtl="0" algn="l">
              <a:spcBef>
                <a:spcPts val="0"/>
              </a:spcBef>
              <a:spcAft>
                <a:spcPts val="0"/>
              </a:spcAft>
              <a:buNone/>
            </a:pPr>
            <a:r>
              <a:rPr lang="en" sz="1300">
                <a:solidFill>
                  <a:schemeClr val="dk1"/>
                </a:solidFill>
                <a:latin typeface="Lato"/>
                <a:ea typeface="Lato"/>
                <a:cs typeface="Lato"/>
                <a:sym typeface="Lato"/>
              </a:rPr>
              <a:t>Generated dataset using CycleGAN and AdaIN (</a:t>
            </a:r>
            <a:r>
              <a:rPr lang="en" sz="1300" u="sng">
                <a:solidFill>
                  <a:schemeClr val="hlink"/>
                </a:solidFill>
                <a:latin typeface="Lato"/>
                <a:ea typeface="Lato"/>
                <a:cs typeface="Lato"/>
                <a:sym typeface="Lato"/>
                <a:hlinkClick r:id="rId3"/>
              </a:rPr>
              <a:t>https://arxiv.org/abs/1703.06868</a:t>
            </a:r>
            <a:r>
              <a:rPr lang="en" sz="1300">
                <a:solidFill>
                  <a:schemeClr val="dk1"/>
                </a:solidFill>
                <a:latin typeface="Lato"/>
                <a:ea typeface="Lato"/>
                <a:cs typeface="Lato"/>
                <a:sym typeface="Lato"/>
              </a:rPr>
              <a:t>)</a:t>
            </a:r>
            <a:endParaRPr sz="1300">
              <a:solidFill>
                <a:schemeClr val="dk1"/>
              </a:solidFill>
              <a:latin typeface="Lato"/>
              <a:ea typeface="Lato"/>
              <a:cs typeface="Lato"/>
              <a:sym typeface="Lato"/>
            </a:endParaRPr>
          </a:p>
          <a:p>
            <a:pPr indent="0" lvl="0" marL="457200" rtl="0" algn="l">
              <a:spcBef>
                <a:spcPts val="0"/>
              </a:spcBef>
              <a:spcAft>
                <a:spcPts val="0"/>
              </a:spcAft>
              <a:buNone/>
            </a:pPr>
            <a:r>
              <a:rPr lang="en" sz="1300">
                <a:solidFill>
                  <a:schemeClr val="dk1"/>
                </a:solidFill>
                <a:latin typeface="Lato"/>
                <a:ea typeface="Lato"/>
                <a:cs typeface="Lato"/>
                <a:sym typeface="Lato"/>
              </a:rPr>
              <a:t>Achieved transferring multiple style using a single model.</a:t>
            </a:r>
            <a:endParaRPr sz="1300">
              <a:solidFill>
                <a:schemeClr val="dk1"/>
              </a:solidFill>
              <a:latin typeface="Lato"/>
              <a:ea typeface="Lato"/>
              <a:cs typeface="Lato"/>
              <a:sym typeface="Lato"/>
            </a:endParaRPr>
          </a:p>
          <a:p>
            <a:pPr indent="0" lvl="0" marL="457200" rtl="0" algn="l">
              <a:spcBef>
                <a:spcPts val="0"/>
              </a:spcBef>
              <a:spcAft>
                <a:spcPts val="0"/>
              </a:spcAft>
              <a:buNone/>
            </a:pPr>
            <a:r>
              <a:rPr lang="en" sz="1300">
                <a:solidFill>
                  <a:schemeClr val="dk1"/>
                </a:solidFill>
                <a:latin typeface="Lato"/>
                <a:ea typeface="Lato"/>
                <a:cs typeface="Lato"/>
                <a:sym typeface="Lato"/>
              </a:rPr>
              <a:t>Model performed well on generated dataset by just finetuning on small scale dataset.</a:t>
            </a:r>
            <a:endParaRPr sz="1300">
              <a:solidFill>
                <a:schemeClr val="dk1"/>
              </a:solidFill>
              <a:latin typeface="Lato"/>
              <a:ea typeface="Lato"/>
              <a:cs typeface="Lato"/>
              <a:sym typeface="Lato"/>
            </a:endParaRPr>
          </a:p>
          <a:p>
            <a:pPr indent="0" lvl="0" marL="457200" rtl="0" algn="l">
              <a:spcBef>
                <a:spcPts val="0"/>
              </a:spcBef>
              <a:spcAft>
                <a:spcPts val="0"/>
              </a:spcAft>
              <a:buNone/>
            </a:pPr>
            <a:r>
              <a:t/>
            </a:r>
            <a:endParaRPr sz="1300">
              <a:solidFill>
                <a:schemeClr val="dk1"/>
              </a:solidFill>
              <a:latin typeface="Lato"/>
              <a:ea typeface="Lato"/>
              <a:cs typeface="Lato"/>
              <a:sym typeface="Lato"/>
            </a:endParaRPr>
          </a:p>
          <a:p>
            <a:pPr indent="0" lvl="0" marL="457200" rtl="0" algn="l">
              <a:spcBef>
                <a:spcPts val="0"/>
              </a:spcBef>
              <a:spcAft>
                <a:spcPts val="0"/>
              </a:spcAft>
              <a:buNone/>
            </a:pPr>
            <a:r>
              <a:rPr lang="en" sz="1300">
                <a:solidFill>
                  <a:schemeClr val="dk1"/>
                </a:solidFill>
                <a:latin typeface="Lato"/>
                <a:ea typeface="Lato"/>
                <a:cs typeface="Lato"/>
                <a:sym typeface="Lato"/>
              </a:rPr>
              <a:t>Limitation - Still cannot transfer style not in dataset.</a:t>
            </a:r>
            <a:endParaRPr sz="1300">
              <a:solidFill>
                <a:schemeClr val="dk1"/>
              </a:solidFill>
              <a:latin typeface="Lato"/>
              <a:ea typeface="Lato"/>
              <a:cs typeface="Lato"/>
              <a:sym typeface="Lato"/>
            </a:endParaRPr>
          </a:p>
          <a:p>
            <a:pPr indent="0" lvl="0" marL="457200" rtl="0" algn="l">
              <a:spcBef>
                <a:spcPts val="0"/>
              </a:spcBef>
              <a:spcAft>
                <a:spcPts val="0"/>
              </a:spcAft>
              <a:buNone/>
            </a:pPr>
            <a:r>
              <a:rPr lang="en" sz="1300">
                <a:solidFill>
                  <a:schemeClr val="dk1"/>
                </a:solidFill>
                <a:latin typeface="Lato"/>
                <a:ea typeface="Lato"/>
                <a:cs typeface="Lato"/>
                <a:sym typeface="Lato"/>
              </a:rPr>
              <a:t>Slow at image generation.</a:t>
            </a:r>
            <a:endParaRPr sz="1300">
              <a:solidFill>
                <a:schemeClr val="dk1"/>
              </a:solidFill>
              <a:latin typeface="Lato"/>
              <a:ea typeface="Lato"/>
              <a:cs typeface="Lato"/>
              <a:sym typeface="Lato"/>
            </a:endParaRPr>
          </a:p>
          <a:p>
            <a:pPr indent="0" lvl="0" marL="457200" rtl="0" algn="l">
              <a:spcBef>
                <a:spcPts val="0"/>
              </a:spcBef>
              <a:spcAft>
                <a:spcPts val="0"/>
              </a:spcAft>
              <a:buNone/>
            </a:pPr>
            <a:r>
              <a:rPr lang="en" sz="1300">
                <a:solidFill>
                  <a:schemeClr val="dk1"/>
                </a:solidFill>
                <a:latin typeface="Lato"/>
                <a:ea typeface="Lato"/>
                <a:cs typeface="Lato"/>
                <a:sym typeface="Lato"/>
              </a:rPr>
              <a:t>Slow to train.</a:t>
            </a:r>
            <a:endParaRPr sz="1300">
              <a:solidFill>
                <a:schemeClr val="dk1"/>
              </a:solidFill>
              <a:latin typeface="Lato"/>
              <a:ea typeface="Lato"/>
              <a:cs typeface="Lato"/>
              <a:sym typeface="Lato"/>
            </a:endParaRPr>
          </a:p>
          <a:p>
            <a:pPr indent="0" lvl="0" marL="457200" rtl="0" algn="l">
              <a:spcBef>
                <a:spcPts val="0"/>
              </a:spcBef>
              <a:spcAft>
                <a:spcPts val="0"/>
              </a:spcAft>
              <a:buNone/>
            </a:pPr>
            <a:r>
              <a:t/>
            </a:r>
            <a:endParaRPr sz="1300">
              <a:solidFill>
                <a:schemeClr val="dk1"/>
              </a:solidFill>
              <a:latin typeface="Lato"/>
              <a:ea typeface="Lato"/>
              <a:cs typeface="Lato"/>
              <a:sym typeface="Lato"/>
            </a:endParaRPr>
          </a:p>
          <a:p>
            <a:pPr indent="0" lvl="0" marL="457200" rtl="0" algn="l">
              <a:spcBef>
                <a:spcPts val="0"/>
              </a:spcBef>
              <a:spcAft>
                <a:spcPts val="0"/>
              </a:spcAft>
              <a:buNone/>
            </a:pPr>
            <a:r>
              <a:t/>
            </a:r>
            <a:endParaRPr sz="1300">
              <a:solidFill>
                <a:schemeClr val="dk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93" name="Shape 593"/>
        <p:cNvGrpSpPr/>
        <p:nvPr/>
      </p:nvGrpSpPr>
      <p:grpSpPr>
        <a:xfrm>
          <a:off x="0" y="0"/>
          <a:ext cx="0" cy="0"/>
          <a:chOff x="0" y="0"/>
          <a:chExt cx="0" cy="0"/>
        </a:xfrm>
      </p:grpSpPr>
      <p:sp>
        <p:nvSpPr>
          <p:cNvPr id="594" name="Google Shape;594;p49"/>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Future Steps</a:t>
            </a:r>
            <a:endParaRPr b="1" sz="2500">
              <a:solidFill>
                <a:schemeClr val="dk1"/>
              </a:solidFill>
            </a:endParaRPr>
          </a:p>
        </p:txBody>
      </p:sp>
      <p:sp>
        <p:nvSpPr>
          <p:cNvPr id="595" name="Google Shape;595;p49"/>
          <p:cNvSpPr txBox="1"/>
          <p:nvPr/>
        </p:nvSpPr>
        <p:spPr>
          <a:xfrm>
            <a:off x="6729350" y="3513125"/>
            <a:ext cx="243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596" name="Google Shape;596;p49"/>
          <p:cNvSpPr txBox="1"/>
          <p:nvPr/>
        </p:nvSpPr>
        <p:spPr>
          <a:xfrm>
            <a:off x="1565425" y="1275525"/>
            <a:ext cx="7038900" cy="3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ato"/>
                <a:ea typeface="Lato"/>
                <a:cs typeface="Lato"/>
                <a:sym typeface="Lato"/>
              </a:rPr>
              <a:t>Add more style to the dataset.</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Explore different training configuration./larger dataset</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Explore different dataset generation model.</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Explore different model architecture. ddpm(higher quality)&amp;ddim(faster)</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Explore more/Improve evaluation methods (especially KID/FID)(dataset)</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17"/>
          <p:cNvSpPr txBox="1"/>
          <p:nvPr>
            <p:ph type="title"/>
          </p:nvPr>
        </p:nvSpPr>
        <p:spPr>
          <a:xfrm>
            <a:off x="1409825" y="277475"/>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1.1 What is Style Transfer?</a:t>
            </a:r>
            <a:endParaRPr b="1" sz="2500">
              <a:solidFill>
                <a:schemeClr val="dk1"/>
              </a:solidFill>
            </a:endParaRPr>
          </a:p>
        </p:txBody>
      </p:sp>
      <p:sp>
        <p:nvSpPr>
          <p:cNvPr id="194" name="Google Shape;194;p17"/>
          <p:cNvSpPr txBox="1"/>
          <p:nvPr/>
        </p:nvSpPr>
        <p:spPr>
          <a:xfrm>
            <a:off x="204750" y="1090175"/>
            <a:ext cx="3782400" cy="279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Lato"/>
                <a:ea typeface="Lato"/>
                <a:cs typeface="Lato"/>
                <a:sym typeface="Lato"/>
              </a:rPr>
              <a:t> </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 sz="1800">
                <a:solidFill>
                  <a:schemeClr val="dk1"/>
                </a:solidFill>
                <a:latin typeface="Lato"/>
                <a:ea typeface="Lato"/>
                <a:cs typeface="Lato"/>
                <a:sym typeface="Lato"/>
              </a:rPr>
              <a:t>A class of software algorithms that manipulate digital images, or videos, in order to adopt the appearance or visual style of another image.</a:t>
            </a:r>
            <a:endParaRPr sz="18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8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800">
                <a:solidFill>
                  <a:schemeClr val="dk1"/>
                </a:solidFill>
                <a:latin typeface="Lato"/>
                <a:ea typeface="Lato"/>
                <a:cs typeface="Lato"/>
                <a:sym typeface="Lato"/>
              </a:rPr>
              <a:t>Techniques:</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Singular CNN (Gatys et al.)</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Generative Adversarial Networks</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Diffusion Model</a:t>
            </a:r>
            <a:endParaRPr sz="18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rPr lang="en" sz="1800">
                <a:solidFill>
                  <a:schemeClr val="dk1"/>
                </a:solidFill>
                <a:latin typeface="Lato"/>
                <a:ea typeface="Lato"/>
                <a:cs typeface="Lato"/>
                <a:sym typeface="Lato"/>
              </a:rPr>
              <a:t>……</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highlight>
                <a:srgbClr val="FFFFFF"/>
              </a:highlight>
              <a:latin typeface="Lato"/>
              <a:ea typeface="Lato"/>
              <a:cs typeface="Lato"/>
              <a:sym typeface="Lato"/>
            </a:endParaRPr>
          </a:p>
        </p:txBody>
      </p:sp>
      <p:pic>
        <p:nvPicPr>
          <p:cNvPr id="195" name="Google Shape;195;p17"/>
          <p:cNvPicPr preferRelativeResize="0"/>
          <p:nvPr/>
        </p:nvPicPr>
        <p:blipFill>
          <a:blip r:embed="rId3">
            <a:alphaModFix/>
          </a:blip>
          <a:stretch>
            <a:fillRect/>
          </a:stretch>
        </p:blipFill>
        <p:spPr>
          <a:xfrm>
            <a:off x="4064550" y="935200"/>
            <a:ext cx="4754195" cy="1875551"/>
          </a:xfrm>
          <a:prstGeom prst="rect">
            <a:avLst/>
          </a:prstGeom>
          <a:noFill/>
          <a:ln>
            <a:noFill/>
          </a:ln>
        </p:spPr>
      </p:pic>
      <p:pic>
        <p:nvPicPr>
          <p:cNvPr id="196" name="Google Shape;196;p17"/>
          <p:cNvPicPr preferRelativeResize="0"/>
          <p:nvPr/>
        </p:nvPicPr>
        <p:blipFill>
          <a:blip r:embed="rId4">
            <a:alphaModFix/>
          </a:blip>
          <a:stretch>
            <a:fillRect/>
          </a:stretch>
        </p:blipFill>
        <p:spPr>
          <a:xfrm>
            <a:off x="4593324" y="2786600"/>
            <a:ext cx="3620848" cy="2060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1.2 What is diffusion model?</a:t>
            </a:r>
            <a:endParaRPr/>
          </a:p>
        </p:txBody>
      </p:sp>
      <p:sp>
        <p:nvSpPr>
          <p:cNvPr id="202" name="Google Shape;202;p18"/>
          <p:cNvSpPr txBox="1"/>
          <p:nvPr/>
        </p:nvSpPr>
        <p:spPr>
          <a:xfrm>
            <a:off x="1240700" y="1192525"/>
            <a:ext cx="7444200" cy="23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Lato"/>
                <a:ea typeface="Lato"/>
                <a:cs typeface="Lato"/>
                <a:sym typeface="Lato"/>
              </a:rPr>
              <a:t>Basic ideas: </a:t>
            </a:r>
            <a:endParaRPr b="1" sz="17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323850" lvl="0" marL="457200" rtl="0" algn="l">
              <a:lnSpc>
                <a:spcPct val="200000"/>
              </a:lnSpc>
              <a:spcBef>
                <a:spcPts val="0"/>
              </a:spcBef>
              <a:spcAft>
                <a:spcPts val="0"/>
              </a:spcAft>
              <a:buClr>
                <a:schemeClr val="dk1"/>
              </a:buClr>
              <a:buSzPts val="1500"/>
              <a:buFont typeface="Lato"/>
              <a:buChar char="●"/>
            </a:pPr>
            <a:r>
              <a:rPr lang="en" sz="1600">
                <a:solidFill>
                  <a:schemeClr val="dk1"/>
                </a:solidFill>
                <a:latin typeface="Lato"/>
                <a:ea typeface="Lato"/>
                <a:cs typeface="Lato"/>
                <a:sym typeface="Lato"/>
              </a:rPr>
              <a:t>Forward: Adding Gaussian noise.</a:t>
            </a:r>
            <a:endParaRPr sz="1600">
              <a:solidFill>
                <a:schemeClr val="dk1"/>
              </a:solidFill>
              <a:latin typeface="Lato"/>
              <a:ea typeface="Lato"/>
              <a:cs typeface="Lato"/>
              <a:sym typeface="Lato"/>
            </a:endParaRPr>
          </a:p>
          <a:p>
            <a:pPr indent="-323850" lvl="0" marL="457200" rtl="0" algn="l">
              <a:lnSpc>
                <a:spcPct val="200000"/>
              </a:lnSpc>
              <a:spcBef>
                <a:spcPts val="0"/>
              </a:spcBef>
              <a:spcAft>
                <a:spcPts val="0"/>
              </a:spcAft>
              <a:buClr>
                <a:schemeClr val="dk1"/>
              </a:buClr>
              <a:buSzPts val="1500"/>
              <a:buFont typeface="Lato"/>
              <a:buChar char="●"/>
            </a:pPr>
            <a:r>
              <a:rPr lang="en" sz="1600">
                <a:solidFill>
                  <a:schemeClr val="dk1"/>
                </a:solidFill>
                <a:latin typeface="Lato"/>
                <a:ea typeface="Lato"/>
                <a:cs typeface="Lato"/>
                <a:sym typeface="Lato"/>
              </a:rPr>
              <a:t>Backward: Using U-Net to denoise =&gt; Recover the original image</a:t>
            </a:r>
            <a:endParaRPr sz="1600">
              <a:solidFill>
                <a:schemeClr val="dk1"/>
              </a:solidFill>
              <a:latin typeface="Lato"/>
              <a:ea typeface="Lato"/>
              <a:cs typeface="Lato"/>
              <a:sym typeface="Lato"/>
            </a:endParaRPr>
          </a:p>
          <a:p>
            <a:pPr indent="-330200" lvl="0" marL="457200" rtl="0" algn="l">
              <a:lnSpc>
                <a:spcPct val="200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CLIP </a:t>
            </a:r>
            <a:endParaRPr sz="1600">
              <a:solidFill>
                <a:schemeClr val="dk1"/>
              </a:solidFill>
              <a:latin typeface="Lato"/>
              <a:ea typeface="Lato"/>
              <a:cs typeface="Lato"/>
              <a:sym typeface="Lato"/>
            </a:endParaRPr>
          </a:p>
        </p:txBody>
      </p:sp>
      <p:sp>
        <p:nvSpPr>
          <p:cNvPr id="203" name="Google Shape;203;p18"/>
          <p:cNvSpPr/>
          <p:nvPr/>
        </p:nvSpPr>
        <p:spPr>
          <a:xfrm>
            <a:off x="2565725" y="2718425"/>
            <a:ext cx="1180500" cy="20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 name="Google Shape;204;p18"/>
          <p:cNvSpPr txBox="1"/>
          <p:nvPr/>
        </p:nvSpPr>
        <p:spPr>
          <a:xfrm>
            <a:off x="3975100" y="2601875"/>
            <a:ext cx="26139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Lato"/>
                <a:ea typeface="Lato"/>
                <a:cs typeface="Lato"/>
                <a:sym typeface="Lato"/>
              </a:rPr>
              <a:t>Text to Image Model</a:t>
            </a:r>
            <a:endParaRPr sz="1600">
              <a:solidFill>
                <a:schemeClr val="dk1"/>
              </a:solidFill>
              <a:latin typeface="Lato"/>
              <a:ea typeface="Lato"/>
              <a:cs typeface="Lato"/>
              <a:sym typeface="Lato"/>
            </a:endParaRPr>
          </a:p>
        </p:txBody>
      </p:sp>
      <p:pic>
        <p:nvPicPr>
          <p:cNvPr id="205" name="Google Shape;205;p18"/>
          <p:cNvPicPr preferRelativeResize="0"/>
          <p:nvPr/>
        </p:nvPicPr>
        <p:blipFill>
          <a:blip r:embed="rId3">
            <a:alphaModFix/>
          </a:blip>
          <a:stretch>
            <a:fillRect/>
          </a:stretch>
        </p:blipFill>
        <p:spPr>
          <a:xfrm>
            <a:off x="1247588" y="3230350"/>
            <a:ext cx="6648825" cy="183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1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1.3 Why we fine-tune a stable diffusion model?</a:t>
            </a:r>
            <a:endParaRPr b="1" sz="2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11" name="Google Shape;211;p19"/>
          <p:cNvSpPr txBox="1"/>
          <p:nvPr/>
        </p:nvSpPr>
        <p:spPr>
          <a:xfrm>
            <a:off x="1138950" y="1120200"/>
            <a:ext cx="6866100" cy="40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Lato"/>
                <a:ea typeface="Lato"/>
                <a:cs typeface="Lato"/>
                <a:sym typeface="Lato"/>
              </a:rPr>
              <a:t>Previous (Cons):</a:t>
            </a:r>
            <a:endParaRPr b="1" sz="1700">
              <a:solidFill>
                <a:schemeClr val="dk1"/>
              </a:solidFill>
              <a:latin typeface="Lato"/>
              <a:ea typeface="Lato"/>
              <a:cs typeface="Lato"/>
              <a:sym typeface="Lato"/>
            </a:endParaRPr>
          </a:p>
          <a:p>
            <a:pPr indent="0" lvl="0" marL="0" rtl="0" algn="l">
              <a:spcBef>
                <a:spcPts val="0"/>
              </a:spcBef>
              <a:spcAft>
                <a:spcPts val="0"/>
              </a:spcAft>
              <a:buNone/>
            </a:pPr>
            <a:r>
              <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Text to Image Model: Only can generate a specific style of image.</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Neural Style Transfer &amp; GANs: Deep layers, One model for one style.</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Image to Image Model: Produce </a:t>
            </a:r>
            <a:r>
              <a:rPr lang="en" sz="1600">
                <a:solidFill>
                  <a:schemeClr val="dk1"/>
                </a:solidFill>
                <a:latin typeface="Lato"/>
                <a:ea typeface="Lato"/>
                <a:cs typeface="Lato"/>
                <a:sym typeface="Lato"/>
              </a:rPr>
              <a:t>weird</a:t>
            </a:r>
            <a:r>
              <a:rPr lang="en" sz="1600">
                <a:solidFill>
                  <a:schemeClr val="dk1"/>
                </a:solidFill>
                <a:latin typeface="Lato"/>
                <a:ea typeface="Lato"/>
                <a:cs typeface="Lato"/>
                <a:sym typeface="Lato"/>
              </a:rPr>
              <a:t> image contents.</a:t>
            </a:r>
            <a:endParaRPr sz="1600">
              <a:solidFill>
                <a:schemeClr val="dk1"/>
              </a:solidFill>
              <a:latin typeface="Lato"/>
              <a:ea typeface="Lato"/>
              <a:cs typeface="Lato"/>
              <a:sym typeface="Lato"/>
            </a:endParaRPr>
          </a:p>
          <a:p>
            <a:pPr indent="0" lvl="0" marL="457200" rtl="0" algn="l">
              <a:spcBef>
                <a:spcPts val="0"/>
              </a:spcBef>
              <a:spcAft>
                <a:spcPts val="0"/>
              </a:spcAft>
              <a:buNone/>
            </a:pPr>
            <a:r>
              <a:t/>
            </a:r>
            <a:endParaRPr sz="1600">
              <a:solidFill>
                <a:schemeClr val="dk1"/>
              </a:solidFill>
              <a:latin typeface="Lato"/>
              <a:ea typeface="Lato"/>
              <a:cs typeface="Lato"/>
              <a:sym typeface="Lato"/>
            </a:endParaRPr>
          </a:p>
          <a:p>
            <a:pPr indent="0" lvl="0" marL="0" rtl="0" algn="l">
              <a:spcBef>
                <a:spcPts val="0"/>
              </a:spcBef>
              <a:spcAft>
                <a:spcPts val="0"/>
              </a:spcAft>
              <a:buNone/>
            </a:pPr>
            <a:r>
              <a:rPr b="1" lang="en" sz="1700">
                <a:solidFill>
                  <a:schemeClr val="dk1"/>
                </a:solidFill>
                <a:latin typeface="Lato"/>
                <a:ea typeface="Lato"/>
                <a:cs typeface="Lato"/>
                <a:sym typeface="Lato"/>
              </a:rPr>
              <a:t>Now (Pros):</a:t>
            </a:r>
            <a:endParaRPr b="1" sz="1700">
              <a:solidFill>
                <a:schemeClr val="dk1"/>
              </a:solidFill>
              <a:latin typeface="Lato"/>
              <a:ea typeface="Lato"/>
              <a:cs typeface="Lato"/>
              <a:sym typeface="Lato"/>
            </a:endParaRPr>
          </a:p>
          <a:p>
            <a:pPr indent="0" lvl="0" marL="0" rtl="0" algn="l">
              <a:spcBef>
                <a:spcPts val="0"/>
              </a:spcBef>
              <a:spcAft>
                <a:spcPts val="0"/>
              </a:spcAft>
              <a:buNone/>
            </a:pPr>
            <a:r>
              <a:t/>
            </a:r>
            <a:endParaRPr b="1"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Fine-tuned Stable Diffusion Model:</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p:txBody>
      </p:sp>
      <p:sp>
        <p:nvSpPr>
          <p:cNvPr id="212" name="Google Shape;212;p19"/>
          <p:cNvSpPr txBox="1"/>
          <p:nvPr/>
        </p:nvSpPr>
        <p:spPr>
          <a:xfrm>
            <a:off x="1882200" y="4492975"/>
            <a:ext cx="47700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Lato"/>
                <a:ea typeface="Lato"/>
                <a:cs typeface="Lato"/>
                <a:sym typeface="Lato"/>
              </a:rPr>
              <a:t>More Flexible and Accurate</a:t>
            </a:r>
            <a:endParaRPr b="1" sz="2000">
              <a:solidFill>
                <a:schemeClr val="dk1"/>
              </a:solidFill>
              <a:latin typeface="Lato"/>
              <a:ea typeface="Lato"/>
              <a:cs typeface="Lato"/>
              <a:sym typeface="Lato"/>
            </a:endParaRPr>
          </a:p>
        </p:txBody>
      </p:sp>
      <p:grpSp>
        <p:nvGrpSpPr>
          <p:cNvPr id="213" name="Google Shape;213;p19"/>
          <p:cNvGrpSpPr/>
          <p:nvPr/>
        </p:nvGrpSpPr>
        <p:grpSpPr>
          <a:xfrm>
            <a:off x="2002775" y="3501075"/>
            <a:ext cx="5401575" cy="988200"/>
            <a:chOff x="2002775" y="3501075"/>
            <a:chExt cx="5401575" cy="988200"/>
          </a:xfrm>
        </p:grpSpPr>
        <p:sp>
          <p:nvSpPr>
            <p:cNvPr id="214" name="Google Shape;214;p19"/>
            <p:cNvSpPr txBox="1"/>
            <p:nvPr/>
          </p:nvSpPr>
          <p:spPr>
            <a:xfrm>
              <a:off x="2192300" y="3509475"/>
              <a:ext cx="8793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Text</a:t>
              </a:r>
              <a:endParaRPr sz="1300">
                <a:solidFill>
                  <a:schemeClr val="lt1"/>
                </a:solidFill>
                <a:latin typeface="Lato"/>
                <a:ea typeface="Lato"/>
                <a:cs typeface="Lato"/>
                <a:sym typeface="Lato"/>
              </a:endParaRPr>
            </a:p>
          </p:txBody>
        </p:sp>
        <p:sp>
          <p:nvSpPr>
            <p:cNvPr id="215" name="Google Shape;215;p19"/>
            <p:cNvSpPr txBox="1"/>
            <p:nvPr/>
          </p:nvSpPr>
          <p:spPr>
            <a:xfrm>
              <a:off x="2132075" y="4031375"/>
              <a:ext cx="6624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Image</a:t>
              </a:r>
              <a:endParaRPr sz="1300">
                <a:solidFill>
                  <a:schemeClr val="lt1"/>
                </a:solidFill>
                <a:latin typeface="Lato"/>
                <a:ea typeface="Lato"/>
                <a:cs typeface="Lato"/>
                <a:sym typeface="Lato"/>
              </a:endParaRPr>
            </a:p>
          </p:txBody>
        </p:sp>
        <p:sp>
          <p:nvSpPr>
            <p:cNvPr id="216" name="Google Shape;216;p19"/>
            <p:cNvSpPr/>
            <p:nvPr/>
          </p:nvSpPr>
          <p:spPr>
            <a:xfrm>
              <a:off x="3071600" y="3862875"/>
              <a:ext cx="1047300" cy="21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Lato"/>
                <a:ea typeface="Lato"/>
                <a:cs typeface="Lato"/>
                <a:sym typeface="Lato"/>
              </a:endParaRPr>
            </a:p>
          </p:txBody>
        </p:sp>
        <p:sp>
          <p:nvSpPr>
            <p:cNvPr id="217" name="Google Shape;217;p19"/>
            <p:cNvSpPr/>
            <p:nvPr/>
          </p:nvSpPr>
          <p:spPr>
            <a:xfrm>
              <a:off x="2011550" y="3501075"/>
              <a:ext cx="783000" cy="4095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Text</a:t>
              </a:r>
              <a:endParaRPr b="1">
                <a:latin typeface="Lato"/>
                <a:ea typeface="Lato"/>
                <a:cs typeface="Lato"/>
                <a:sym typeface="Lato"/>
              </a:endParaRPr>
            </a:p>
          </p:txBody>
        </p:sp>
        <p:sp>
          <p:nvSpPr>
            <p:cNvPr id="218" name="Google Shape;218;p19"/>
            <p:cNvSpPr/>
            <p:nvPr/>
          </p:nvSpPr>
          <p:spPr>
            <a:xfrm>
              <a:off x="2002775" y="4079775"/>
              <a:ext cx="783000" cy="40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Image</a:t>
              </a:r>
              <a:endParaRPr b="1">
                <a:latin typeface="Lato"/>
                <a:ea typeface="Lato"/>
                <a:cs typeface="Lato"/>
                <a:sym typeface="Lato"/>
              </a:endParaRPr>
            </a:p>
          </p:txBody>
        </p:sp>
        <p:sp>
          <p:nvSpPr>
            <p:cNvPr id="219" name="Google Shape;219;p19"/>
            <p:cNvSpPr/>
            <p:nvPr/>
          </p:nvSpPr>
          <p:spPr>
            <a:xfrm>
              <a:off x="4395950" y="3766575"/>
              <a:ext cx="3008400" cy="409500"/>
            </a:xfrm>
            <a:prstGeom prst="roundRect">
              <a:avLst>
                <a:gd fmla="val 16667" name="adj"/>
              </a:avLst>
            </a:prstGeom>
            <a:solidFill>
              <a:srgbClr val="9DC3E5">
                <a:alpha val="88610"/>
              </a:srgbClr>
            </a:solidFill>
            <a:ln cap="flat" cmpd="sng" w="9525">
              <a:solidFill>
                <a:srgbClr val="9DC3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Style Transferred Image</a:t>
              </a:r>
              <a:endParaRPr b="1">
                <a:latin typeface="Lato"/>
                <a:ea typeface="Lato"/>
                <a:cs typeface="Lato"/>
                <a:sym typeface="La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0"/>
          <p:cNvSpPr/>
          <p:nvPr/>
        </p:nvSpPr>
        <p:spPr>
          <a:xfrm>
            <a:off x="1434025" y="1884300"/>
            <a:ext cx="1457700" cy="13749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6000">
                <a:latin typeface="Lato"/>
                <a:ea typeface="Lato"/>
                <a:cs typeface="Lato"/>
                <a:sym typeface="Lato"/>
              </a:rPr>
              <a:t>2</a:t>
            </a:r>
            <a:endParaRPr i="1" sz="6000">
              <a:latin typeface="Lato"/>
              <a:ea typeface="Lato"/>
              <a:cs typeface="Lato"/>
              <a:sym typeface="Lato"/>
            </a:endParaRPr>
          </a:p>
        </p:txBody>
      </p:sp>
      <p:sp>
        <p:nvSpPr>
          <p:cNvPr id="225" name="Google Shape;225;p20"/>
          <p:cNvSpPr txBox="1"/>
          <p:nvPr/>
        </p:nvSpPr>
        <p:spPr>
          <a:xfrm>
            <a:off x="4993025" y="1813200"/>
            <a:ext cx="3626400" cy="14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4000">
                <a:latin typeface="Comfortaa Medium"/>
                <a:ea typeface="Comfortaa Medium"/>
                <a:cs typeface="Comfortaa Medium"/>
                <a:sym typeface="Comfortaa Medium"/>
              </a:rPr>
              <a:t>Methods</a:t>
            </a:r>
            <a:endParaRPr i="1" sz="4000">
              <a:latin typeface="Comfortaa Medium"/>
              <a:ea typeface="Comfortaa Medium"/>
              <a:cs typeface="Comfortaa Medium"/>
              <a:sym typeface="Comfortaa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21"/>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a:t>
            </a:r>
            <a:r>
              <a:rPr b="1" lang="en" sz="2500">
                <a:solidFill>
                  <a:schemeClr val="dk1"/>
                </a:solidFill>
                <a:latin typeface="Times New Roman"/>
                <a:ea typeface="Times New Roman"/>
                <a:cs typeface="Times New Roman"/>
                <a:sym typeface="Times New Roman"/>
              </a:rPr>
              <a:t>.1 Dataset Creation</a:t>
            </a:r>
            <a:endParaRPr b="1" sz="2500">
              <a:solidFill>
                <a:schemeClr val="dk1"/>
              </a:solidFill>
            </a:endParaRPr>
          </a:p>
        </p:txBody>
      </p:sp>
      <p:grpSp>
        <p:nvGrpSpPr>
          <p:cNvPr id="231" name="Google Shape;231;p21"/>
          <p:cNvGrpSpPr/>
          <p:nvPr/>
        </p:nvGrpSpPr>
        <p:grpSpPr>
          <a:xfrm>
            <a:off x="1130975" y="909775"/>
            <a:ext cx="7577450" cy="1230900"/>
            <a:chOff x="1131000" y="807200"/>
            <a:chExt cx="7577450" cy="1230900"/>
          </a:xfrm>
        </p:grpSpPr>
        <p:sp>
          <p:nvSpPr>
            <p:cNvPr id="232" name="Google Shape;232;p21"/>
            <p:cNvSpPr/>
            <p:nvPr/>
          </p:nvSpPr>
          <p:spPr>
            <a:xfrm>
              <a:off x="1131000" y="807200"/>
              <a:ext cx="7577400" cy="1230900"/>
            </a:xfrm>
            <a:prstGeom prst="roundRect">
              <a:avLst>
                <a:gd fmla="val 16667" name="adj"/>
              </a:avLst>
            </a:prstGeom>
            <a:solidFill>
              <a:srgbClr val="ECECE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(a) Generate instructions</a:t>
              </a:r>
              <a:endParaRPr b="1" sz="1800">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Input Prompt: </a:t>
              </a:r>
              <a:r>
                <a:rPr i="1" lang="en" sz="1500">
                  <a:latin typeface="Lato"/>
                  <a:ea typeface="Lato"/>
                  <a:cs typeface="Lato"/>
                  <a:sym typeface="Lato"/>
                </a:rPr>
                <a:t>"Make this image {style} style."</a:t>
              </a:r>
              <a:r>
                <a:rPr lang="en" sz="1500">
                  <a:latin typeface="Lato"/>
                  <a:ea typeface="Lato"/>
                  <a:cs typeface="Lato"/>
                  <a:sym typeface="Lato"/>
                </a:rPr>
                <a:t>    </a:t>
              </a:r>
              <a:r>
                <a:rPr lang="en">
                  <a:latin typeface="Lato"/>
                  <a:ea typeface="Lato"/>
                  <a:cs typeface="Lato"/>
                  <a:sym typeface="Lato"/>
                </a:rPr>
                <a:t>                                              </a:t>
              </a:r>
              <a:r>
                <a:rPr i="1" lang="en">
                  <a:latin typeface="Lato"/>
                  <a:ea typeface="Lato"/>
                  <a:cs typeface="Lato"/>
                  <a:sym typeface="Lato"/>
                </a:rPr>
                <a:t>                                   </a:t>
              </a:r>
              <a:endParaRPr i="1">
                <a:latin typeface="Lato"/>
                <a:ea typeface="Lato"/>
                <a:cs typeface="Lato"/>
                <a:sym typeface="Lato"/>
              </a:endParaRPr>
            </a:p>
          </p:txBody>
        </p:sp>
        <p:sp>
          <p:nvSpPr>
            <p:cNvPr id="233" name="Google Shape;233;p21"/>
            <p:cNvSpPr txBox="1"/>
            <p:nvPr/>
          </p:nvSpPr>
          <p:spPr>
            <a:xfrm>
              <a:off x="6729350" y="1186600"/>
              <a:ext cx="1979100" cy="6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Lato"/>
                  <a:ea typeface="Lato"/>
                  <a:cs typeface="Lato"/>
                  <a:sym typeface="Lato"/>
                </a:rPr>
                <a:t>I</a:t>
              </a:r>
              <a:r>
                <a:rPr lang="en" sz="1500">
                  <a:solidFill>
                    <a:schemeClr val="dk1"/>
                  </a:solidFill>
                  <a:latin typeface="Lato"/>
                  <a:ea typeface="Lato"/>
                  <a:cs typeface="Lato"/>
                  <a:sym typeface="Lato"/>
                </a:rPr>
                <a:t>nstructions</a:t>
              </a:r>
              <a:r>
                <a:rPr lang="en" sz="1500">
                  <a:solidFill>
                    <a:schemeClr val="dk1"/>
                  </a:solidFill>
                  <a:latin typeface="Lato"/>
                  <a:ea typeface="Lato"/>
                  <a:cs typeface="Lato"/>
                  <a:sym typeface="Lato"/>
                </a:rPr>
                <a:t>: </a:t>
              </a:r>
              <a:endParaRPr sz="1500">
                <a:solidFill>
                  <a:schemeClr val="dk1"/>
                </a:solidFill>
                <a:latin typeface="Lato"/>
                <a:ea typeface="Lato"/>
                <a:cs typeface="Lato"/>
                <a:sym typeface="Lato"/>
              </a:endParaRPr>
            </a:p>
            <a:p>
              <a:pPr indent="0" lvl="0" marL="0" rtl="0" algn="ctr">
                <a:spcBef>
                  <a:spcPts val="0"/>
                </a:spcBef>
                <a:spcAft>
                  <a:spcPts val="0"/>
                </a:spcAft>
                <a:buNone/>
              </a:pPr>
              <a:r>
                <a:rPr lang="en" sz="1500">
                  <a:solidFill>
                    <a:schemeClr val="dk1"/>
                  </a:solidFill>
                  <a:latin typeface="Lato"/>
                  <a:ea typeface="Lato"/>
                  <a:cs typeface="Lato"/>
                  <a:sym typeface="Lato"/>
                </a:rPr>
                <a:t>‘</a:t>
              </a:r>
              <a:r>
                <a:rPr i="1" lang="en" sz="1500">
                  <a:latin typeface="Lato"/>
                  <a:ea typeface="Lato"/>
                  <a:cs typeface="Lato"/>
                  <a:sym typeface="Lato"/>
                </a:rPr>
                <a:t>M</a:t>
              </a:r>
              <a:r>
                <a:rPr i="1" lang="en" sz="1500">
                  <a:latin typeface="Lato"/>
                  <a:ea typeface="Lato"/>
                  <a:cs typeface="Lato"/>
                  <a:sym typeface="Lato"/>
                </a:rPr>
                <a:t>imic {style}'s style."</a:t>
              </a:r>
              <a:endParaRPr sz="1500">
                <a:solidFill>
                  <a:schemeClr val="dk1"/>
                </a:solidFill>
                <a:latin typeface="Lato"/>
                <a:ea typeface="Lato"/>
                <a:cs typeface="Lato"/>
                <a:sym typeface="Lato"/>
              </a:endParaRPr>
            </a:p>
          </p:txBody>
        </p:sp>
        <p:grpSp>
          <p:nvGrpSpPr>
            <p:cNvPr id="234" name="Google Shape;234;p21"/>
            <p:cNvGrpSpPr/>
            <p:nvPr/>
          </p:nvGrpSpPr>
          <p:grpSpPr>
            <a:xfrm>
              <a:off x="4885425" y="1063600"/>
              <a:ext cx="1636900" cy="914100"/>
              <a:chOff x="4572000" y="1191575"/>
              <a:chExt cx="1636900" cy="914100"/>
            </a:xfrm>
          </p:grpSpPr>
          <p:sp>
            <p:nvSpPr>
              <p:cNvPr id="235" name="Google Shape;235;p21"/>
              <p:cNvSpPr/>
              <p:nvPr/>
            </p:nvSpPr>
            <p:spPr>
              <a:xfrm>
                <a:off x="4963850" y="1191575"/>
                <a:ext cx="853200" cy="914100"/>
              </a:xfrm>
              <a:prstGeom prst="roundRect">
                <a:avLst>
                  <a:gd fmla="val 16667" name="adj"/>
                </a:avLst>
              </a:prstGeom>
              <a:solidFill>
                <a:srgbClr val="9DC3E5">
                  <a:alpha val="886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Lato"/>
                    <a:ea typeface="Lato"/>
                    <a:cs typeface="Lato"/>
                    <a:sym typeface="Lato"/>
                  </a:rPr>
                  <a:t>GPT-4</a:t>
                </a:r>
                <a:endParaRPr b="1" sz="1600">
                  <a:latin typeface="Lato"/>
                  <a:ea typeface="Lato"/>
                  <a:cs typeface="Lato"/>
                  <a:sym typeface="Lato"/>
                </a:endParaRPr>
              </a:p>
            </p:txBody>
          </p:sp>
          <p:sp>
            <p:nvSpPr>
              <p:cNvPr id="236" name="Google Shape;236;p21"/>
              <p:cNvSpPr/>
              <p:nvPr/>
            </p:nvSpPr>
            <p:spPr>
              <a:xfrm>
                <a:off x="4572000" y="1571000"/>
                <a:ext cx="368700" cy="1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 name="Google Shape;237;p21"/>
              <p:cNvSpPr/>
              <p:nvPr/>
            </p:nvSpPr>
            <p:spPr>
              <a:xfrm>
                <a:off x="5840200" y="1571000"/>
                <a:ext cx="368700" cy="1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238" name="Google Shape;238;p21"/>
          <p:cNvSpPr txBox="1"/>
          <p:nvPr/>
        </p:nvSpPr>
        <p:spPr>
          <a:xfrm>
            <a:off x="2564425" y="4366850"/>
            <a:ext cx="660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grpSp>
        <p:nvGrpSpPr>
          <p:cNvPr id="239" name="Google Shape;239;p21"/>
          <p:cNvGrpSpPr/>
          <p:nvPr/>
        </p:nvGrpSpPr>
        <p:grpSpPr>
          <a:xfrm>
            <a:off x="1130975" y="2436750"/>
            <a:ext cx="8035250" cy="2384400"/>
            <a:chOff x="1131000" y="2260900"/>
            <a:chExt cx="8035250" cy="2384400"/>
          </a:xfrm>
        </p:grpSpPr>
        <p:sp>
          <p:nvSpPr>
            <p:cNvPr id="240" name="Google Shape;240;p21"/>
            <p:cNvSpPr txBox="1"/>
            <p:nvPr/>
          </p:nvSpPr>
          <p:spPr>
            <a:xfrm>
              <a:off x="6729350" y="3513125"/>
              <a:ext cx="243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41" name="Google Shape;241;p21"/>
            <p:cNvSpPr/>
            <p:nvPr/>
          </p:nvSpPr>
          <p:spPr>
            <a:xfrm>
              <a:off x="1131000" y="2260900"/>
              <a:ext cx="7577400" cy="2384400"/>
            </a:xfrm>
            <a:prstGeom prst="roundRect">
              <a:avLst>
                <a:gd fmla="val 16667" name="adj"/>
              </a:avLst>
            </a:prstGeom>
            <a:solidFill>
              <a:srgbClr val="ECECE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(b) Use CycleGAN/AdaIN paired images</a:t>
              </a:r>
              <a:endParaRPr b="1" sz="1800"/>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    </a:t>
              </a:r>
              <a:r>
                <a:rPr lang="en">
                  <a:latin typeface="Lato"/>
                  <a:ea typeface="Lato"/>
                  <a:cs typeface="Lato"/>
                  <a:sym typeface="Lato"/>
                </a:rPr>
                <a:t>                                              </a:t>
              </a:r>
              <a:r>
                <a:rPr i="1" lang="en">
                  <a:latin typeface="Lato"/>
                  <a:ea typeface="Lato"/>
                  <a:cs typeface="Lato"/>
                  <a:sym typeface="Lato"/>
                </a:rPr>
                <a:t>                                   </a:t>
              </a:r>
              <a:endParaRPr i="1">
                <a:latin typeface="Lato"/>
                <a:ea typeface="Lato"/>
                <a:cs typeface="Lato"/>
                <a:sym typeface="Lato"/>
              </a:endParaRPr>
            </a:p>
          </p:txBody>
        </p:sp>
        <p:grpSp>
          <p:nvGrpSpPr>
            <p:cNvPr id="242" name="Google Shape;242;p21"/>
            <p:cNvGrpSpPr/>
            <p:nvPr/>
          </p:nvGrpSpPr>
          <p:grpSpPr>
            <a:xfrm>
              <a:off x="3733868" y="3046206"/>
              <a:ext cx="2576807" cy="1318755"/>
              <a:chOff x="4572000" y="921900"/>
              <a:chExt cx="1863067" cy="736200"/>
            </a:xfrm>
          </p:grpSpPr>
          <p:sp>
            <p:nvSpPr>
              <p:cNvPr id="243" name="Google Shape;243;p21"/>
              <p:cNvSpPr/>
              <p:nvPr/>
            </p:nvSpPr>
            <p:spPr>
              <a:xfrm>
                <a:off x="4963839" y="921900"/>
                <a:ext cx="1079400" cy="736200"/>
              </a:xfrm>
              <a:prstGeom prst="roundRect">
                <a:avLst>
                  <a:gd fmla="val 16667" name="adj"/>
                </a:avLst>
              </a:prstGeom>
              <a:solidFill>
                <a:srgbClr val="9DC3E5">
                  <a:alpha val="886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CycleGAN/AdaIN </a:t>
                </a:r>
                <a:endParaRPr b="1" sz="1800">
                  <a:latin typeface="Lato"/>
                  <a:ea typeface="Lato"/>
                  <a:cs typeface="Lato"/>
                  <a:sym typeface="Lato"/>
                </a:endParaRPr>
              </a:p>
            </p:txBody>
          </p:sp>
          <p:sp>
            <p:nvSpPr>
              <p:cNvPr id="244" name="Google Shape;244;p21"/>
              <p:cNvSpPr/>
              <p:nvPr/>
            </p:nvSpPr>
            <p:spPr>
              <a:xfrm>
                <a:off x="4572000" y="1191000"/>
                <a:ext cx="368700" cy="1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 name="Google Shape;245;p21"/>
              <p:cNvSpPr/>
              <p:nvPr/>
            </p:nvSpPr>
            <p:spPr>
              <a:xfrm>
                <a:off x="6066367" y="1191000"/>
                <a:ext cx="368700" cy="1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pic>
          <p:nvPicPr>
            <p:cNvPr id="246" name="Google Shape;246;p21"/>
            <p:cNvPicPr preferRelativeResize="0"/>
            <p:nvPr/>
          </p:nvPicPr>
          <p:blipFill>
            <a:blip r:embed="rId3">
              <a:alphaModFix/>
            </a:blip>
            <a:stretch>
              <a:fillRect/>
            </a:stretch>
          </p:blipFill>
          <p:spPr>
            <a:xfrm>
              <a:off x="1680825" y="2857126"/>
              <a:ext cx="1696900" cy="1696900"/>
            </a:xfrm>
            <a:prstGeom prst="rect">
              <a:avLst/>
            </a:prstGeom>
            <a:noFill/>
            <a:ln>
              <a:noFill/>
            </a:ln>
          </p:spPr>
        </p:pic>
        <p:pic>
          <p:nvPicPr>
            <p:cNvPr id="247" name="Google Shape;247;p21"/>
            <p:cNvPicPr preferRelativeResize="0"/>
            <p:nvPr/>
          </p:nvPicPr>
          <p:blipFill>
            <a:blip r:embed="rId4">
              <a:alphaModFix/>
            </a:blip>
            <a:stretch>
              <a:fillRect/>
            </a:stretch>
          </p:blipFill>
          <p:spPr>
            <a:xfrm>
              <a:off x="6522325" y="2887137"/>
              <a:ext cx="1636900" cy="1636876"/>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22"/>
          <p:cNvSpPr txBox="1"/>
          <p:nvPr>
            <p:ph type="title"/>
          </p:nvPr>
        </p:nvSpPr>
        <p:spPr>
          <a:xfrm>
            <a:off x="1409825" y="277475"/>
            <a:ext cx="7038900" cy="914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chemeClr val="dk1"/>
                </a:solidFill>
                <a:latin typeface="Times New Roman"/>
                <a:ea typeface="Times New Roman"/>
                <a:cs typeface="Times New Roman"/>
                <a:sym typeface="Times New Roman"/>
              </a:rPr>
              <a:t>2.2 A Single Example from Dataset  </a:t>
            </a:r>
            <a:endParaRPr b="1" sz="2500">
              <a:solidFill>
                <a:schemeClr val="dk1"/>
              </a:solidFill>
            </a:endParaRPr>
          </a:p>
        </p:txBody>
      </p:sp>
      <p:sp>
        <p:nvSpPr>
          <p:cNvPr id="253" name="Google Shape;253;p22"/>
          <p:cNvSpPr txBox="1"/>
          <p:nvPr/>
        </p:nvSpPr>
        <p:spPr>
          <a:xfrm>
            <a:off x="8425950" y="4220300"/>
            <a:ext cx="91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54" name="Google Shape;254;p22"/>
          <p:cNvSpPr/>
          <p:nvPr/>
        </p:nvSpPr>
        <p:spPr>
          <a:xfrm>
            <a:off x="325025" y="1499350"/>
            <a:ext cx="2166000" cy="3351000"/>
          </a:xfrm>
          <a:prstGeom prst="roundRect">
            <a:avLst>
              <a:gd fmla="val 16667" name="adj"/>
            </a:avLst>
          </a:prstGeom>
          <a:solidFill>
            <a:srgbClr val="ECECE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Source Image</a:t>
            </a:r>
            <a:endParaRPr b="1" sz="1800">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    </a:t>
            </a:r>
            <a:r>
              <a:rPr lang="en">
                <a:latin typeface="Lato"/>
                <a:ea typeface="Lato"/>
                <a:cs typeface="Lato"/>
                <a:sym typeface="Lato"/>
              </a:rPr>
              <a:t>                                              </a:t>
            </a:r>
            <a:r>
              <a:rPr i="1" lang="en">
                <a:latin typeface="Lato"/>
                <a:ea typeface="Lato"/>
                <a:cs typeface="Lato"/>
                <a:sym typeface="Lato"/>
              </a:rPr>
              <a:t>                                   </a:t>
            </a:r>
            <a:endParaRPr i="1">
              <a:latin typeface="Lato"/>
              <a:ea typeface="Lato"/>
              <a:cs typeface="Lato"/>
              <a:sym typeface="Lato"/>
            </a:endParaRPr>
          </a:p>
        </p:txBody>
      </p:sp>
      <p:sp>
        <p:nvSpPr>
          <p:cNvPr id="255" name="Google Shape;255;p22"/>
          <p:cNvSpPr/>
          <p:nvPr/>
        </p:nvSpPr>
        <p:spPr>
          <a:xfrm>
            <a:off x="3153225" y="1499350"/>
            <a:ext cx="2166000" cy="3351000"/>
          </a:xfrm>
          <a:prstGeom prst="roundRect">
            <a:avLst>
              <a:gd fmla="val 16667" name="adj"/>
            </a:avLst>
          </a:prstGeom>
          <a:solidFill>
            <a:srgbClr val="ECECE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Instructions</a:t>
            </a:r>
            <a:endParaRPr b="1" sz="1800">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    </a:t>
            </a:r>
            <a:r>
              <a:rPr lang="en">
                <a:latin typeface="Lato"/>
                <a:ea typeface="Lato"/>
                <a:cs typeface="Lato"/>
                <a:sym typeface="Lato"/>
              </a:rPr>
              <a:t>                                              </a:t>
            </a:r>
            <a:r>
              <a:rPr i="1" lang="en">
                <a:latin typeface="Lato"/>
                <a:ea typeface="Lato"/>
                <a:cs typeface="Lato"/>
                <a:sym typeface="Lato"/>
              </a:rPr>
              <a:t>                                   </a:t>
            </a:r>
            <a:endParaRPr i="1">
              <a:latin typeface="Lato"/>
              <a:ea typeface="Lato"/>
              <a:cs typeface="Lato"/>
              <a:sym typeface="Lato"/>
            </a:endParaRPr>
          </a:p>
        </p:txBody>
      </p:sp>
      <p:sp>
        <p:nvSpPr>
          <p:cNvPr id="256" name="Google Shape;256;p22"/>
          <p:cNvSpPr/>
          <p:nvPr/>
        </p:nvSpPr>
        <p:spPr>
          <a:xfrm>
            <a:off x="6538375" y="1499350"/>
            <a:ext cx="2166000" cy="3351000"/>
          </a:xfrm>
          <a:prstGeom prst="roundRect">
            <a:avLst>
              <a:gd fmla="val 16667" name="adj"/>
            </a:avLst>
          </a:prstGeom>
          <a:solidFill>
            <a:srgbClr val="ECECE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Target</a:t>
            </a:r>
            <a:endParaRPr b="1" sz="1800">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    </a:t>
            </a:r>
            <a:r>
              <a:rPr lang="en">
                <a:latin typeface="Lato"/>
                <a:ea typeface="Lato"/>
                <a:cs typeface="Lato"/>
                <a:sym typeface="Lato"/>
              </a:rPr>
              <a:t>                                              </a:t>
            </a:r>
            <a:r>
              <a:rPr i="1" lang="en">
                <a:latin typeface="Lato"/>
                <a:ea typeface="Lato"/>
                <a:cs typeface="Lato"/>
                <a:sym typeface="Lato"/>
              </a:rPr>
              <a:t>                                   </a:t>
            </a:r>
            <a:endParaRPr i="1">
              <a:latin typeface="Lato"/>
              <a:ea typeface="Lato"/>
              <a:cs typeface="Lato"/>
              <a:sym typeface="Lato"/>
            </a:endParaRPr>
          </a:p>
        </p:txBody>
      </p:sp>
      <p:pic>
        <p:nvPicPr>
          <p:cNvPr id="257" name="Google Shape;257;p22"/>
          <p:cNvPicPr preferRelativeResize="0"/>
          <p:nvPr/>
        </p:nvPicPr>
        <p:blipFill>
          <a:blip r:embed="rId3">
            <a:alphaModFix/>
          </a:blip>
          <a:stretch>
            <a:fillRect/>
          </a:stretch>
        </p:blipFill>
        <p:spPr>
          <a:xfrm>
            <a:off x="557375" y="2406975"/>
            <a:ext cx="1701300" cy="1701300"/>
          </a:xfrm>
          <a:prstGeom prst="rect">
            <a:avLst/>
          </a:prstGeom>
          <a:noFill/>
          <a:ln>
            <a:noFill/>
          </a:ln>
        </p:spPr>
      </p:pic>
      <p:sp>
        <p:nvSpPr>
          <p:cNvPr id="258" name="Google Shape;258;p22"/>
          <p:cNvSpPr/>
          <p:nvPr/>
        </p:nvSpPr>
        <p:spPr>
          <a:xfrm>
            <a:off x="2520925" y="2866000"/>
            <a:ext cx="602400" cy="617700"/>
          </a:xfrm>
          <a:prstGeom prst="mathPlus">
            <a:avLst>
              <a:gd fmla="val 10641"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 name="Google Shape;259;p22"/>
          <p:cNvSpPr/>
          <p:nvPr/>
        </p:nvSpPr>
        <p:spPr>
          <a:xfrm>
            <a:off x="5471600" y="2949550"/>
            <a:ext cx="914400" cy="450600"/>
          </a:xfrm>
          <a:prstGeom prst="mathEqual">
            <a:avLst>
              <a:gd fmla="val 11437" name="adj1"/>
              <a:gd fmla="val 2659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60" name="Google Shape;260;p22"/>
          <p:cNvPicPr preferRelativeResize="0"/>
          <p:nvPr/>
        </p:nvPicPr>
        <p:blipFill>
          <a:blip r:embed="rId4">
            <a:alphaModFix/>
          </a:blip>
          <a:stretch>
            <a:fillRect/>
          </a:stretch>
        </p:blipFill>
        <p:spPr>
          <a:xfrm>
            <a:off x="6860400" y="2429800"/>
            <a:ext cx="1655650" cy="1655650"/>
          </a:xfrm>
          <a:prstGeom prst="rect">
            <a:avLst/>
          </a:prstGeom>
          <a:noFill/>
          <a:ln>
            <a:noFill/>
          </a:ln>
        </p:spPr>
      </p:pic>
      <p:sp>
        <p:nvSpPr>
          <p:cNvPr id="261" name="Google Shape;261;p22"/>
          <p:cNvSpPr txBox="1"/>
          <p:nvPr/>
        </p:nvSpPr>
        <p:spPr>
          <a:xfrm>
            <a:off x="3219975" y="2406975"/>
            <a:ext cx="2032500" cy="165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Lato"/>
                <a:ea typeface="Lato"/>
                <a:cs typeface="Lato"/>
                <a:sym typeface="Lato"/>
              </a:rPr>
              <a:t>Portray the image in </a:t>
            </a:r>
            <a:r>
              <a:rPr b="1" i="1" lang="en" sz="2100">
                <a:solidFill>
                  <a:schemeClr val="dk1"/>
                </a:solidFill>
                <a:latin typeface="Lato"/>
                <a:ea typeface="Lato"/>
                <a:cs typeface="Lato"/>
                <a:sym typeface="Lato"/>
              </a:rPr>
              <a:t>Monet</a:t>
            </a:r>
            <a:r>
              <a:rPr lang="en" sz="2100">
                <a:solidFill>
                  <a:schemeClr val="dk1"/>
                </a:solidFill>
                <a:latin typeface="Lato"/>
                <a:ea typeface="Lato"/>
                <a:cs typeface="Lato"/>
                <a:sym typeface="Lato"/>
              </a:rPr>
              <a:t> style.</a:t>
            </a:r>
            <a:endParaRPr sz="21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